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60" r:id="rId3"/>
    <p:sldId id="258" r:id="rId4"/>
    <p:sldId id="259" r:id="rId5"/>
    <p:sldId id="261" r:id="rId6"/>
    <p:sldId id="262" r:id="rId7"/>
    <p:sldId id="265" r:id="rId8"/>
    <p:sldId id="266" r:id="rId9"/>
    <p:sldId id="279" r:id="rId10"/>
    <p:sldId id="280" r:id="rId11"/>
    <p:sldId id="282" r:id="rId12"/>
    <p:sldId id="283" r:id="rId13"/>
    <p:sldId id="285" r:id="rId14"/>
    <p:sldId id="293" r:id="rId15"/>
    <p:sldId id="296" r:id="rId16"/>
    <p:sldId id="294" r:id="rId17"/>
    <p:sldId id="295" r:id="rId18"/>
    <p:sldId id="297" r:id="rId19"/>
    <p:sldId id="298" r:id="rId20"/>
    <p:sldId id="287" r:id="rId21"/>
    <p:sldId id="290" r:id="rId22"/>
    <p:sldId id="299" r:id="rId23"/>
    <p:sldId id="291" r:id="rId24"/>
    <p:sldId id="300" r:id="rId25"/>
    <p:sldId id="288" r:id="rId26"/>
    <p:sldId id="278" r:id="rId2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73" autoAdjust="0"/>
  </p:normalViewPr>
  <p:slideViewPr>
    <p:cSldViewPr>
      <p:cViewPr varScale="1">
        <p:scale>
          <a:sx n="68" d="100"/>
          <a:sy n="68" d="100"/>
        </p:scale>
        <p:origin x="-39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392" y="-96"/>
      </p:cViewPr>
      <p:guideLst>
        <p:guide orient="horz" pos="2909"/>
        <p:guide pos="218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87" tIns="46244" rIns="92487" bIns="46244" rtlCol="0"/>
          <a:lstStyle>
            <a:lvl1pPr algn="r">
              <a:defRPr sz="1200"/>
            </a:lvl1pPr>
          </a:lstStyle>
          <a:p>
            <a:fld id="{849D8F96-2FD2-884E-AFF9-72C05EE44A43}" type="datetimeFigureOut">
              <a:rPr lang="en-US" smtClean="0"/>
              <a:pPr/>
              <a:t>6/14/2011</a:t>
            </a:fld>
            <a:endParaRPr lang="en-US" dirty="0"/>
          </a:p>
        </p:txBody>
      </p:sp>
      <p:sp>
        <p:nvSpPr>
          <p:cNvPr id="4" name="Footer Placeholder 3"/>
          <p:cNvSpPr>
            <a:spLocks noGrp="1"/>
          </p:cNvSpPr>
          <p:nvPr>
            <p:ph type="ftr" sz="quarter" idx="2"/>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2487" tIns="46244" rIns="92487" bIns="46244" rtlCol="0" anchor="b"/>
          <a:lstStyle>
            <a:lvl1pPr algn="r">
              <a:defRPr sz="1200"/>
            </a:lvl1pPr>
          </a:lstStyle>
          <a:p>
            <a:fld id="{01D756EC-B4E7-9A4E-BA28-391D9C1C7E96}"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065B3A3D-09FE-4620-8B54-38C122F59BC9}" type="datetimeFigureOut">
              <a:rPr lang="en-US" smtClean="0"/>
              <a:pPr/>
              <a:t>6/14/2011</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A685E315-9BB4-41F6-AD11-AF5688EE75B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9E82CCD-7F16-4940-8489-2E9C2ADCA17E}" type="datetimeFigureOut">
              <a:rPr lang="en-US" smtClean="0"/>
              <a:pPr/>
              <a:t>6/14/2011</a:t>
            </a:fld>
            <a:endParaRPr lang="en-US" dirty="0"/>
          </a:p>
        </p:txBody>
      </p:sp>
      <p:sp>
        <p:nvSpPr>
          <p:cNvPr id="17" name="Footer Placeholder 16"/>
          <p:cNvSpPr>
            <a:spLocks noGrp="1"/>
          </p:cNvSpPr>
          <p:nvPr>
            <p:ph type="ftr" sz="quarter" idx="11"/>
          </p:nvPr>
        </p:nvSpPr>
        <p:spPr>
          <a:xfrm>
            <a:off x="2085393" y="236539"/>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7FEFC57-4CC4-4FEC-A6BF-AD2382785FB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E82CCD-7F16-4940-8489-2E9C2ADCA17E}" type="datetimeFigureOut">
              <a:rPr lang="en-US" smtClean="0"/>
              <a:pPr/>
              <a:t>6/14/2011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FEFC57-4CC4-4FEC-A6BF-AD2382785FB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1"/>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1"/>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3"/>
            <a:ext cx="2209800" cy="365125"/>
          </a:xfrm>
        </p:spPr>
        <p:txBody>
          <a:bodyPr/>
          <a:lstStyle/>
          <a:p>
            <a:fld id="{09E82CCD-7F16-4940-8489-2E9C2ADCA17E}" type="datetimeFigureOut">
              <a:rPr lang="en-US" smtClean="0"/>
              <a:pPr/>
              <a:t>6/14/2011</a:t>
            </a:fld>
            <a:endParaRPr lang="en-US" dirty="0"/>
          </a:p>
        </p:txBody>
      </p:sp>
      <p:sp>
        <p:nvSpPr>
          <p:cNvPr id="5" name="Footer Placeholder 4"/>
          <p:cNvSpPr>
            <a:spLocks noGrp="1"/>
          </p:cNvSpPr>
          <p:nvPr>
            <p:ph type="ftr" sz="quarter" idx="11"/>
          </p:nvPr>
        </p:nvSpPr>
        <p:spPr>
          <a:xfrm>
            <a:off x="457201" y="6248208"/>
            <a:ext cx="5573483" cy="365125"/>
          </a:xfrm>
        </p:spPr>
        <p:txBody>
          <a:bodyPr/>
          <a:lstStyle/>
          <a:p>
            <a:endParaRPr lang="en-US" dirty="0"/>
          </a:p>
        </p:txBody>
      </p:sp>
      <p:sp>
        <p:nvSpPr>
          <p:cNvPr id="7" name="Rectangle 6"/>
          <p:cNvSpPr/>
          <p:nvPr/>
        </p:nvSpPr>
        <p:spPr bwMode="white">
          <a:xfrm>
            <a:off x="6096319"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9"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9"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9" y="144463"/>
            <a:ext cx="533400" cy="244476"/>
          </a:xfrm>
        </p:spPr>
        <p:txBody>
          <a:bodyPr/>
          <a:lstStyle/>
          <a:p>
            <a:fld id="{27FEFC57-4CC4-4FEC-A6BF-AD2382785FB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9E82CCD-7F16-4940-8489-2E9C2ADCA17E}" type="datetimeFigureOut">
              <a:rPr lang="en-US" smtClean="0"/>
              <a:pPr/>
              <a:t>6/14/2011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7FEFC57-4CC4-4FEC-A6BF-AD2382785FBE}"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1"/>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9E82CCD-7F16-4940-8489-2E9C2ADCA17E}" type="datetimeFigureOut">
              <a:rPr lang="en-US" smtClean="0"/>
              <a:pPr/>
              <a:t>6/14/2011</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7FEFC57-4CC4-4FEC-A6BF-AD2382785FBE}"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09E82CCD-7F16-4940-8489-2E9C2ADCA17E}" type="datetimeFigureOut">
              <a:rPr lang="en-US" smtClean="0"/>
              <a:pPr/>
              <a:t>6/14/2011</a:t>
            </a:fld>
            <a:endParaRPr lang="en-US" dirty="0"/>
          </a:p>
        </p:txBody>
      </p:sp>
      <p:sp>
        <p:nvSpPr>
          <p:cNvPr id="10" name="Slide Number Placeholder 9"/>
          <p:cNvSpPr>
            <a:spLocks noGrp="1"/>
          </p:cNvSpPr>
          <p:nvPr>
            <p:ph type="sldNum" sz="quarter" idx="16"/>
          </p:nvPr>
        </p:nvSpPr>
        <p:spPr/>
        <p:txBody>
          <a:bodyPr rtlCol="0"/>
          <a:lstStyle/>
          <a:p>
            <a:fld id="{27FEFC57-4CC4-4FEC-A6BF-AD2382785FBE}"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1"/>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9E82CCD-7F16-4940-8489-2E9C2ADCA17E}" type="datetimeFigureOut">
              <a:rPr lang="en-US" smtClean="0"/>
              <a:pPr/>
              <a:t>6/14/2011</a:t>
            </a:fld>
            <a:endParaRPr lang="en-US" dirty="0"/>
          </a:p>
        </p:txBody>
      </p:sp>
      <p:sp>
        <p:nvSpPr>
          <p:cNvPr id="12" name="Slide Number Placeholder 11"/>
          <p:cNvSpPr>
            <a:spLocks noGrp="1"/>
          </p:cNvSpPr>
          <p:nvPr>
            <p:ph type="sldNum" sz="quarter" idx="16"/>
          </p:nvPr>
        </p:nvSpPr>
        <p:spPr/>
        <p:txBody>
          <a:bodyPr rtlCol="0"/>
          <a:lstStyle/>
          <a:p>
            <a:fld id="{27FEFC57-4CC4-4FEC-A6BF-AD2382785FBE}"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9E82CCD-7F16-4940-8489-2E9C2ADCA17E}" type="datetimeFigureOut">
              <a:rPr lang="en-US" smtClean="0"/>
              <a:pPr/>
              <a:t>6/14/2011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7FEFC57-4CC4-4FEC-A6BF-AD2382785FB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82CCD-7F16-4940-8489-2E9C2ADCA17E}" type="datetimeFigureOut">
              <a:rPr lang="en-US" smtClean="0"/>
              <a:pPr/>
              <a:t>6/14/2011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7FEFC57-4CC4-4FEC-A6BF-AD2382785FB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9E82CCD-7F16-4940-8489-2E9C2ADCA17E}" type="datetimeFigureOut">
              <a:rPr lang="en-US" smtClean="0"/>
              <a:pPr/>
              <a:t>6/14/2011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7FEFC57-4CC4-4FEC-A6BF-AD2382785FBE}"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1"/>
            <a:ext cx="2667000" cy="365125"/>
          </a:xfrm>
        </p:spPr>
        <p:txBody>
          <a:bodyPr rtlCol="0"/>
          <a:lstStyle/>
          <a:p>
            <a:fld id="{09E82CCD-7F16-4940-8489-2E9C2ADCA17E}" type="datetimeFigureOut">
              <a:rPr lang="en-US" smtClean="0"/>
              <a:pPr/>
              <a:t>6/14/2011</a:t>
            </a:fld>
            <a:endParaRPr lang="en-US" dirty="0"/>
          </a:p>
        </p:txBody>
      </p:sp>
      <p:sp>
        <p:nvSpPr>
          <p:cNvPr id="13" name="Slide Number Placeholder 12"/>
          <p:cNvSpPr>
            <a:spLocks noGrp="1"/>
          </p:cNvSpPr>
          <p:nvPr>
            <p:ph type="sldNum" sz="quarter" idx="11"/>
          </p:nvPr>
        </p:nvSpPr>
        <p:spPr>
          <a:xfrm>
            <a:off x="0" y="4667250"/>
            <a:ext cx="1447800" cy="663578"/>
          </a:xfrm>
        </p:spPr>
        <p:txBody>
          <a:bodyPr rtlCol="0"/>
          <a:lstStyle>
            <a:lvl1pPr>
              <a:defRPr sz="2800"/>
            </a:lvl1pPr>
          </a:lstStyle>
          <a:p>
            <a:fld id="{27FEFC57-4CC4-4FEC-A6BF-AD2382785FBE}" type="slidenum">
              <a:rPr lang="en-US" smtClean="0"/>
              <a:pPr/>
              <a:t>‹#›</a:t>
            </a:fld>
            <a:endParaRPr lang="en-US" dirty="0"/>
          </a:p>
        </p:txBody>
      </p:sp>
      <p:sp>
        <p:nvSpPr>
          <p:cNvPr id="14" name="Footer Placeholder 13"/>
          <p:cNvSpPr>
            <a:spLocks noGrp="1"/>
          </p:cNvSpPr>
          <p:nvPr>
            <p:ph type="ftr" sz="quarter" idx="12"/>
          </p:nvPr>
        </p:nvSpPr>
        <p:spPr>
          <a:xfrm>
            <a:off x="1600200" y="6248207"/>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1"/>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9E82CCD-7F16-4940-8489-2E9C2ADCA17E}" type="datetimeFigureOut">
              <a:rPr lang="en-US" smtClean="0"/>
              <a:pPr/>
              <a:t>6/14/2011</a:t>
            </a:fld>
            <a:endParaRPr lang="en-US" dirty="0"/>
          </a:p>
        </p:txBody>
      </p:sp>
      <p:sp>
        <p:nvSpPr>
          <p:cNvPr id="3" name="Footer Placeholder 2"/>
          <p:cNvSpPr>
            <a:spLocks noGrp="1"/>
          </p:cNvSpPr>
          <p:nvPr>
            <p:ph type="ftr" sz="quarter" idx="3"/>
          </p:nvPr>
        </p:nvSpPr>
        <p:spPr>
          <a:xfrm>
            <a:off x="609601" y="6248207"/>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49" y="1280160"/>
            <a:ext cx="8553451"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7FEFC57-4CC4-4FEC-A6BF-AD2382785FB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Office_Word_97_-_2003_Document3.doc"/><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Office_Word_97_-_2003_Document4.doc"/><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C:\Documents and Settings\eumble\Local Settings\Temporary Internet Files\Content.IE5\QSSM7P2B\MC910215919[1].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762000" y="685800"/>
            <a:ext cx="7620000" cy="5486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 name="Picture 1" descr="VetConnection.JPG"/>
          <p:cNvPicPr>
            <a:picLocks noChangeAspect="1"/>
          </p:cNvPicPr>
          <p:nvPr/>
        </p:nvPicPr>
        <p:blipFill>
          <a:blip r:embed="rId3" cstate="print">
            <a:clrChange>
              <a:clrFrom>
                <a:srgbClr val="FFFFFF"/>
              </a:clrFrom>
              <a:clrTo>
                <a:srgbClr val="FFFFFF">
                  <a:alpha val="0"/>
                </a:srgbClr>
              </a:clrTo>
            </a:clrChange>
            <a:lum bright="-30000"/>
          </a:blip>
          <a:stretch>
            <a:fillRect/>
          </a:stretch>
        </p:blipFill>
        <p:spPr>
          <a:xfrm>
            <a:off x="6477000" y="5257800"/>
            <a:ext cx="2356449" cy="1248918"/>
          </a:xfrm>
          <a:prstGeom prst="rect">
            <a:avLst/>
          </a:prstGeom>
        </p:spPr>
      </p:pic>
      <p:sp>
        <p:nvSpPr>
          <p:cNvPr id="4" name="TextBox 3"/>
          <p:cNvSpPr txBox="1"/>
          <p:nvPr/>
        </p:nvSpPr>
        <p:spPr>
          <a:xfrm>
            <a:off x="1447800" y="1752600"/>
            <a:ext cx="6248400" cy="1569660"/>
          </a:xfrm>
          <a:prstGeom prst="rect">
            <a:avLst/>
          </a:prstGeom>
          <a:noFill/>
        </p:spPr>
        <p:txBody>
          <a:bodyPr wrap="square" rtlCol="0">
            <a:spAutoFit/>
          </a:bodyPr>
          <a:lstStyle/>
          <a:p>
            <a:pPr algn="ctr"/>
            <a:r>
              <a:rPr lang="en-US" sz="4800" b="1" dirty="0" smtClean="0">
                <a:latin typeface="Californian FB" pitchFamily="18" charset="0"/>
              </a:rPr>
              <a:t>THE VALUE OF A VETERAN</a:t>
            </a:r>
            <a:endParaRPr lang="en-US" sz="4800" b="1" dirty="0">
              <a:latin typeface="Californian FB" pitchFamily="18" charset="0"/>
            </a:endParaRPr>
          </a:p>
        </p:txBody>
      </p:sp>
      <p:sp>
        <p:nvSpPr>
          <p:cNvPr id="5" name="TextBox 4"/>
          <p:cNvSpPr txBox="1"/>
          <p:nvPr/>
        </p:nvSpPr>
        <p:spPr>
          <a:xfrm>
            <a:off x="1600200" y="3581401"/>
            <a:ext cx="6019800" cy="1446550"/>
          </a:xfrm>
          <a:prstGeom prst="rect">
            <a:avLst/>
          </a:prstGeom>
          <a:noFill/>
        </p:spPr>
        <p:txBody>
          <a:bodyPr wrap="square" rtlCol="0">
            <a:spAutoFit/>
          </a:bodyPr>
          <a:lstStyle/>
          <a:p>
            <a:r>
              <a:rPr lang="en-US" sz="4000" dirty="0" smtClean="0">
                <a:solidFill>
                  <a:schemeClr val="accent1">
                    <a:lumMod val="75000"/>
                  </a:schemeClr>
                </a:solidFill>
                <a:latin typeface="Pristina" pitchFamily="66" charset="0"/>
              </a:rPr>
              <a:t>Frank Vitale, MBA</a:t>
            </a:r>
          </a:p>
          <a:p>
            <a:r>
              <a:rPr lang="en-US" sz="2400" dirty="0" smtClean="0">
                <a:solidFill>
                  <a:schemeClr val="bg2">
                    <a:lumMod val="25000"/>
                  </a:schemeClr>
                </a:solidFill>
              </a:rPr>
              <a:t>Senior Vice President, Clear Mountain Bank</a:t>
            </a:r>
          </a:p>
          <a:p>
            <a:r>
              <a:rPr lang="en-US" sz="2400" dirty="0" smtClean="0">
                <a:solidFill>
                  <a:schemeClr val="bg2">
                    <a:lumMod val="25000"/>
                  </a:schemeClr>
                </a:solidFill>
              </a:rPr>
              <a:t>Captain - WVARNG</a:t>
            </a:r>
          </a:p>
          <a:p>
            <a:endParaRPr lang="en-US" sz="4000" dirty="0">
              <a:latin typeface="Pristina" pitchFamily="66" charset="0"/>
            </a:endParaRPr>
          </a:p>
        </p:txBody>
      </p:sp>
      <p:cxnSp>
        <p:nvCxnSpPr>
          <p:cNvPr id="6" name="Straight Connector 5"/>
          <p:cNvCxnSpPr/>
          <p:nvPr/>
        </p:nvCxnSpPr>
        <p:spPr>
          <a:xfrm>
            <a:off x="1752600" y="4572000"/>
            <a:ext cx="5105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8" name="Picture 7" descr="Clear Mountain Bank Private Banking Logo.JPG"/>
          <p:cNvPicPr>
            <a:picLocks noChangeAspect="1"/>
          </p:cNvPicPr>
          <p:nvPr/>
        </p:nvPicPr>
        <p:blipFill>
          <a:blip r:embed="rId4" cstate="print">
            <a:clrChange>
              <a:clrFrom>
                <a:srgbClr val="FFFFFF"/>
              </a:clrFrom>
              <a:clrTo>
                <a:srgbClr val="FFFFFF">
                  <a:alpha val="0"/>
                </a:srgbClr>
              </a:clrTo>
            </a:clrChange>
            <a:lum bright="-25000"/>
          </a:blip>
          <a:stretch>
            <a:fillRect/>
          </a:stretch>
        </p:blipFill>
        <p:spPr>
          <a:xfrm>
            <a:off x="304800" y="5410200"/>
            <a:ext cx="2960077" cy="113179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Hiring a Veteran</a:t>
            </a:r>
            <a:endParaRPr lang="en-US" dirty="0"/>
          </a:p>
        </p:txBody>
      </p:sp>
      <p:sp>
        <p:nvSpPr>
          <p:cNvPr id="3" name="Content Placeholder 2"/>
          <p:cNvSpPr>
            <a:spLocks noGrp="1"/>
          </p:cNvSpPr>
          <p:nvPr>
            <p:ph sz="quarter" idx="1"/>
          </p:nvPr>
        </p:nvSpPr>
        <p:spPr>
          <a:xfrm>
            <a:off x="152400" y="1589567"/>
            <a:ext cx="4419600" cy="5116033"/>
          </a:xfrm>
        </p:spPr>
        <p:txBody>
          <a:bodyPr>
            <a:normAutofit fontScale="62500" lnSpcReduction="20000"/>
          </a:bodyPr>
          <a:lstStyle/>
          <a:p>
            <a:r>
              <a:rPr lang="en-US" sz="3200" b="1" dirty="0" smtClean="0"/>
              <a:t>Background check and security clearances</a:t>
            </a:r>
            <a:r>
              <a:rPr lang="en-US" sz="3200" dirty="0" smtClean="0"/>
              <a:t> : Most of the military goes through extensive background checks and have been cleared for certain security levels. Companies know that the veterans they hire can be trusted.</a:t>
            </a:r>
          </a:p>
          <a:p>
            <a:r>
              <a:rPr lang="en-US" sz="3200" b="1" dirty="0" smtClean="0"/>
              <a:t>Government paid relocation services</a:t>
            </a:r>
            <a:r>
              <a:rPr lang="en-US" sz="3200" dirty="0" smtClean="0"/>
              <a:t> : When hiring a military person coming off of active duty from another location, that veteran’s relocation may be paid, sometimes fully, by the federal government.</a:t>
            </a:r>
          </a:p>
          <a:p>
            <a:r>
              <a:rPr lang="en-US" sz="3200" b="1" dirty="0" smtClean="0"/>
              <a:t>Tax credits for employers</a:t>
            </a:r>
            <a:r>
              <a:rPr lang="en-US" sz="3200" dirty="0" smtClean="0"/>
              <a:t> : Tax credits are available to many employers who hire veterans, and can save companies thousands of dollars.</a:t>
            </a:r>
            <a:endParaRPr lang="en-US" dirty="0"/>
          </a:p>
        </p:txBody>
      </p:sp>
      <p:sp>
        <p:nvSpPr>
          <p:cNvPr id="4" name="Content Placeholder 3"/>
          <p:cNvSpPr>
            <a:spLocks noGrp="1"/>
          </p:cNvSpPr>
          <p:nvPr>
            <p:ph sz="quarter" idx="2"/>
          </p:nvPr>
        </p:nvSpPr>
        <p:spPr>
          <a:xfrm>
            <a:off x="4572000" y="1589567"/>
            <a:ext cx="4419600" cy="5039833"/>
          </a:xfrm>
        </p:spPr>
        <p:txBody>
          <a:bodyPr>
            <a:noAutofit/>
          </a:bodyPr>
          <a:lstStyle/>
          <a:p>
            <a:r>
              <a:rPr lang="en-US" sz="1800" b="1" dirty="0" smtClean="0"/>
              <a:t>Dependability </a:t>
            </a:r>
            <a:r>
              <a:rPr lang="en-US" sz="1800" dirty="0" smtClean="0"/>
              <a:t>: Servicemen and women need to depend on one another to survive and realize their success depends on their teammates. </a:t>
            </a:r>
            <a:br>
              <a:rPr lang="en-US" sz="1800" dirty="0" smtClean="0"/>
            </a:br>
            <a:r>
              <a:rPr lang="en-US" sz="1800" dirty="0" smtClean="0"/>
              <a:t>In the military, men and women are trained for positions of leadership. They are trained to handle problems, resolve issues, multitask, and to work in teams. </a:t>
            </a:r>
            <a:br>
              <a:rPr lang="en-US" sz="1800" dirty="0" smtClean="0"/>
            </a:br>
            <a:endParaRPr lang="en-US" sz="1800" dirty="0" smtClean="0"/>
          </a:p>
          <a:p>
            <a:r>
              <a:rPr lang="en-US" sz="1800" b="1" dirty="0" smtClean="0"/>
              <a:t>Respect for Procedures: </a:t>
            </a:r>
            <a:r>
              <a:rPr lang="en-US" sz="1800" dirty="0" smtClean="0"/>
              <a:t>Veterans have gained a unique perspective on the value of accountability. They can grasp their place within an organizational framework, becoming responsible for subordinate’s actions while offering tested supervisory skills. </a:t>
            </a:r>
            <a:endParaRPr lang="en-US" sz="1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That a Veteran Faces</a:t>
            </a:r>
            <a:endParaRPr lang="en-US" dirty="0"/>
          </a:p>
        </p:txBody>
      </p:sp>
      <p:sp>
        <p:nvSpPr>
          <p:cNvPr id="3" name="Content Placeholder 2"/>
          <p:cNvSpPr>
            <a:spLocks noGrp="1"/>
          </p:cNvSpPr>
          <p:nvPr>
            <p:ph sz="quarter" idx="1"/>
          </p:nvPr>
        </p:nvSpPr>
        <p:spPr>
          <a:xfrm>
            <a:off x="612648" y="1600200"/>
            <a:ext cx="8153400" cy="5105400"/>
          </a:xfrm>
        </p:spPr>
        <p:txBody>
          <a:bodyPr>
            <a:normAutofit lnSpcReduction="10000"/>
          </a:bodyPr>
          <a:lstStyle/>
          <a:p>
            <a:r>
              <a:rPr lang="en-US" sz="3200" dirty="0" smtClean="0"/>
              <a:t>An employer’s ability to properly interpret military skills, "</a:t>
            </a:r>
            <a:r>
              <a:rPr lang="en-US" sz="3200" i="1" dirty="0" smtClean="0"/>
              <a:t>It's hard for a veteran to transpose skills on a resume and in an interview, especially if the civilian employer doesn't understand military language.“</a:t>
            </a:r>
          </a:p>
          <a:p>
            <a:r>
              <a:rPr lang="en-US" sz="3200" dirty="0" smtClean="0"/>
              <a:t>Veterans “don’t clearly articulate the vast amount of skills they bring, especially some of the soft skills, leadership skills.” </a:t>
            </a:r>
            <a:endParaRPr lang="en-US" sz="3200" i="1" dirty="0" smtClean="0"/>
          </a:p>
          <a:p>
            <a:r>
              <a:rPr lang="en-US" sz="3200" dirty="0" smtClean="0"/>
              <a:t>Many HR professionals don't have the ability to appropriately interpret a veteran’s skills.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Solutions</a:t>
            </a:r>
            <a:endParaRPr lang="en-US" dirty="0"/>
          </a:p>
        </p:txBody>
      </p:sp>
      <p:sp>
        <p:nvSpPr>
          <p:cNvPr id="3" name="Content Placeholder 2"/>
          <p:cNvSpPr>
            <a:spLocks noGrp="1"/>
          </p:cNvSpPr>
          <p:nvPr>
            <p:ph sz="quarter" idx="1"/>
          </p:nvPr>
        </p:nvSpPr>
        <p:spPr>
          <a:xfrm>
            <a:off x="612648" y="1600200"/>
            <a:ext cx="8153400" cy="5029200"/>
          </a:xfrm>
        </p:spPr>
        <p:txBody>
          <a:bodyPr>
            <a:normAutofit lnSpcReduction="10000"/>
          </a:bodyPr>
          <a:lstStyle/>
          <a:p>
            <a:r>
              <a:rPr lang="en-US" sz="3200" dirty="0" smtClean="0"/>
              <a:t>Companies can bring employees with prior military service into the hiring process.  These individuals do not have to be decision makers, they may simply act as consultants to the HR Team or hiring manager. </a:t>
            </a:r>
          </a:p>
          <a:p>
            <a:r>
              <a:rPr lang="en-US" sz="3200" dirty="0" smtClean="0"/>
              <a:t>Employers who are open to hiring separating service members determine their exact needs and target certain military occupation backgrounds (nurses, engineers, project managers, finance professionals, logistics specialists, etc.).</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228600"/>
            <a:ext cx="8458200" cy="3581400"/>
          </a:xfrm>
        </p:spPr>
        <p:txBody>
          <a:bodyPr>
            <a:normAutofit/>
          </a:bodyPr>
          <a:lstStyle/>
          <a:p>
            <a:pPr algn="ctr"/>
            <a:r>
              <a:rPr lang="en-US" dirty="0" smtClean="0"/>
              <a:t>Understanding the Education, Experience, And Skill Sets of a Veteran</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43001" y="2743201"/>
            <a:ext cx="7351714" cy="3886199"/>
          </a:xfrm>
        </p:spPr>
        <p:txBody>
          <a:bodyPr>
            <a:normAutofit/>
          </a:bodyPr>
          <a:lstStyle/>
          <a:p>
            <a:pPr>
              <a:buFont typeface="Arial" pitchFamily="34" charset="0"/>
              <a:buChar char="•"/>
            </a:pPr>
            <a:r>
              <a:rPr lang="en-US" dirty="0" smtClean="0">
                <a:solidFill>
                  <a:schemeClr val="bg2">
                    <a:lumMod val="25000"/>
                  </a:schemeClr>
                </a:solidFill>
              </a:rPr>
              <a:t>  A military staff is a group of officers and enlisted personnel that provides a bi-directional flow of information between a commanding officer and subordinate military units.</a:t>
            </a:r>
          </a:p>
          <a:p>
            <a:pPr>
              <a:buFont typeface="Arial" pitchFamily="34" charset="0"/>
              <a:buChar char="•"/>
            </a:pPr>
            <a:r>
              <a:rPr lang="en-US" dirty="0" smtClean="0">
                <a:solidFill>
                  <a:schemeClr val="bg2">
                    <a:lumMod val="25000"/>
                  </a:schemeClr>
                </a:solidFill>
              </a:rPr>
              <a:t>  Officers oversee staff sections, Senior Enlisted Personnel task the functions of assigned departments.</a:t>
            </a:r>
          </a:p>
          <a:p>
            <a:endParaRPr lang="en-US" dirty="0">
              <a:solidFill>
                <a:schemeClr val="bg2">
                  <a:lumMod val="25000"/>
                </a:schemeClr>
              </a:solidFill>
            </a:endParaRPr>
          </a:p>
        </p:txBody>
      </p:sp>
      <p:sp>
        <p:nvSpPr>
          <p:cNvPr id="3" name="Title 2"/>
          <p:cNvSpPr>
            <a:spLocks noGrp="1"/>
          </p:cNvSpPr>
          <p:nvPr>
            <p:ph type="title"/>
          </p:nvPr>
        </p:nvSpPr>
        <p:spPr/>
        <p:txBody>
          <a:bodyPr/>
          <a:lstStyle/>
          <a:p>
            <a:r>
              <a:rPr lang="en-US" dirty="0" smtClean="0">
                <a:solidFill>
                  <a:schemeClr val="tx2">
                    <a:lumMod val="20000"/>
                    <a:lumOff val="80000"/>
                  </a:schemeClr>
                </a:solidFill>
                <a:latin typeface="Pristina" pitchFamily="66" charset="0"/>
              </a:rPr>
              <a:t>Military Staff</a:t>
            </a:r>
            <a:endParaRPr lang="en-US" dirty="0">
              <a:solidFill>
                <a:schemeClr val="tx2">
                  <a:lumMod val="20000"/>
                  <a:lumOff val="80000"/>
                </a:schemeClr>
              </a:solidFill>
              <a:latin typeface="Pristina" pitchFamily="66" charset="0"/>
            </a:endParaRPr>
          </a:p>
        </p:txBody>
      </p:sp>
      <p:pic>
        <p:nvPicPr>
          <p:cNvPr id="4" name="Picture 13" descr="C:\Documents and Settings\eumble\Local Settings\Temporary Internet Files\Content.IE5\QSSM7P2B\MC910215919[1].jpg"/>
          <p:cNvPicPr>
            <a:picLocks noChangeAspect="1" noChangeArrowheads="1"/>
          </p:cNvPicPr>
          <p:nvPr/>
        </p:nvPicPr>
        <p:blipFill>
          <a:blip r:embed="rId2" cstate="print">
            <a:grayscl/>
          </a:blip>
          <a:srcRect/>
          <a:stretch>
            <a:fillRect/>
          </a:stretch>
        </p:blipFill>
        <p:spPr bwMode="auto">
          <a:xfrm>
            <a:off x="0" y="1600200"/>
            <a:ext cx="1295400" cy="990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43001" y="2743201"/>
            <a:ext cx="7351714" cy="3886199"/>
          </a:xfrm>
        </p:spPr>
        <p:txBody>
          <a:bodyPr>
            <a:normAutofit/>
          </a:bodyPr>
          <a:lstStyle/>
          <a:p>
            <a:pPr>
              <a:buFont typeface="Arial" pitchFamily="34" charset="0"/>
              <a:buChar char="•"/>
            </a:pPr>
            <a:r>
              <a:rPr lang="en-US" dirty="0" smtClean="0">
                <a:solidFill>
                  <a:schemeClr val="bg2">
                    <a:lumMod val="25000"/>
                  </a:schemeClr>
                </a:solidFill>
              </a:rPr>
              <a:t>  Most NATO countries have adopted the continental staff system (also known as the general staff system) in structuring their militaries’ staff functions.</a:t>
            </a:r>
          </a:p>
          <a:p>
            <a:pPr>
              <a:buFont typeface="Arial" pitchFamily="34" charset="0"/>
              <a:buChar char="•"/>
            </a:pPr>
            <a:r>
              <a:rPr lang="en-US" dirty="0" smtClean="0">
                <a:solidFill>
                  <a:schemeClr val="bg2">
                    <a:lumMod val="25000"/>
                  </a:schemeClr>
                </a:solidFill>
              </a:rPr>
              <a:t>  The staff numbers are assigned according to custom not hierarchy.</a:t>
            </a:r>
          </a:p>
          <a:p>
            <a:endParaRPr lang="en-US" dirty="0">
              <a:solidFill>
                <a:schemeClr val="bg2">
                  <a:lumMod val="25000"/>
                </a:schemeClr>
              </a:solidFill>
            </a:endParaRPr>
          </a:p>
        </p:txBody>
      </p:sp>
      <p:sp>
        <p:nvSpPr>
          <p:cNvPr id="3" name="Title 2"/>
          <p:cNvSpPr>
            <a:spLocks noGrp="1"/>
          </p:cNvSpPr>
          <p:nvPr>
            <p:ph type="title"/>
          </p:nvPr>
        </p:nvSpPr>
        <p:spPr/>
        <p:txBody>
          <a:bodyPr/>
          <a:lstStyle/>
          <a:p>
            <a:r>
              <a:rPr lang="en-US" dirty="0" smtClean="0">
                <a:solidFill>
                  <a:schemeClr val="tx2">
                    <a:lumMod val="20000"/>
                    <a:lumOff val="80000"/>
                  </a:schemeClr>
                </a:solidFill>
                <a:latin typeface="Pristina" pitchFamily="66" charset="0"/>
              </a:rPr>
              <a:t>Continental Staff System</a:t>
            </a:r>
            <a:endParaRPr lang="en-US" dirty="0">
              <a:solidFill>
                <a:schemeClr val="tx2">
                  <a:lumMod val="20000"/>
                  <a:lumOff val="80000"/>
                </a:schemeClr>
              </a:solidFill>
              <a:latin typeface="Pristina" pitchFamily="66" charset="0"/>
            </a:endParaRPr>
          </a:p>
        </p:txBody>
      </p:sp>
      <p:pic>
        <p:nvPicPr>
          <p:cNvPr id="4" name="Picture 13" descr="C:\Documents and Settings\eumble\Local Settings\Temporary Internet Files\Content.IE5\QSSM7P2B\MC910215919[1].jpg"/>
          <p:cNvPicPr>
            <a:picLocks noChangeAspect="1" noChangeArrowheads="1"/>
          </p:cNvPicPr>
          <p:nvPr/>
        </p:nvPicPr>
        <p:blipFill>
          <a:blip r:embed="rId2" cstate="print">
            <a:grayscl/>
          </a:blip>
          <a:srcRect/>
          <a:stretch>
            <a:fillRect/>
          </a:stretch>
        </p:blipFill>
        <p:spPr bwMode="auto">
          <a:xfrm>
            <a:off x="0" y="1600200"/>
            <a:ext cx="1295400" cy="990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43001" y="2743201"/>
            <a:ext cx="7351714" cy="3886199"/>
          </a:xfrm>
        </p:spPr>
        <p:txBody>
          <a:bodyPr>
            <a:normAutofit/>
          </a:bodyPr>
          <a:lstStyle/>
          <a:p>
            <a:pPr>
              <a:buFont typeface="Arial" pitchFamily="34" charset="0"/>
              <a:buChar char="•"/>
            </a:pPr>
            <a:r>
              <a:rPr lang="en-US" dirty="0" smtClean="0">
                <a:solidFill>
                  <a:schemeClr val="bg2">
                    <a:lumMod val="25000"/>
                  </a:schemeClr>
                </a:solidFill>
              </a:rPr>
              <a:t>  S1 – Personnel and Administration</a:t>
            </a:r>
          </a:p>
          <a:p>
            <a:pPr>
              <a:buFont typeface="Arial" pitchFamily="34" charset="0"/>
              <a:buChar char="•"/>
            </a:pPr>
            <a:r>
              <a:rPr lang="en-US" dirty="0" smtClean="0">
                <a:solidFill>
                  <a:schemeClr val="bg2">
                    <a:lumMod val="25000"/>
                  </a:schemeClr>
                </a:solidFill>
              </a:rPr>
              <a:t>  S2 – Intelligence and Security</a:t>
            </a:r>
          </a:p>
          <a:p>
            <a:pPr>
              <a:buFont typeface="Arial" pitchFamily="34" charset="0"/>
              <a:buChar char="•"/>
            </a:pPr>
            <a:r>
              <a:rPr lang="en-US" dirty="0" smtClean="0">
                <a:solidFill>
                  <a:schemeClr val="bg2">
                    <a:lumMod val="25000"/>
                  </a:schemeClr>
                </a:solidFill>
              </a:rPr>
              <a:t>  S3 – Operations</a:t>
            </a:r>
          </a:p>
          <a:p>
            <a:pPr>
              <a:buFont typeface="Arial" pitchFamily="34" charset="0"/>
              <a:buChar char="•"/>
            </a:pPr>
            <a:r>
              <a:rPr lang="en-US" dirty="0" smtClean="0">
                <a:solidFill>
                  <a:schemeClr val="bg2">
                    <a:lumMod val="25000"/>
                  </a:schemeClr>
                </a:solidFill>
              </a:rPr>
              <a:t>  S4 – Logistics</a:t>
            </a:r>
          </a:p>
          <a:p>
            <a:pPr>
              <a:buFont typeface="Arial" pitchFamily="34" charset="0"/>
              <a:buChar char="•"/>
            </a:pPr>
            <a:r>
              <a:rPr lang="en-US" dirty="0" smtClean="0">
                <a:solidFill>
                  <a:schemeClr val="bg2">
                    <a:lumMod val="25000"/>
                  </a:schemeClr>
                </a:solidFill>
              </a:rPr>
              <a:t>  S5 – Plans</a:t>
            </a:r>
          </a:p>
          <a:p>
            <a:pPr>
              <a:buFont typeface="Arial" pitchFamily="34" charset="0"/>
              <a:buChar char="•"/>
            </a:pPr>
            <a:r>
              <a:rPr lang="en-US" dirty="0" smtClean="0">
                <a:solidFill>
                  <a:schemeClr val="bg2">
                    <a:lumMod val="25000"/>
                  </a:schemeClr>
                </a:solidFill>
              </a:rPr>
              <a:t>  S6 – Signal (Communications/IT)</a:t>
            </a:r>
          </a:p>
          <a:p>
            <a:pPr>
              <a:buFont typeface="Arial" pitchFamily="34" charset="0"/>
              <a:buChar char="•"/>
            </a:pPr>
            <a:r>
              <a:rPr lang="en-US" dirty="0" smtClean="0">
                <a:solidFill>
                  <a:schemeClr val="bg2">
                    <a:lumMod val="25000"/>
                  </a:schemeClr>
                </a:solidFill>
              </a:rPr>
              <a:t>  S7 – Training</a:t>
            </a:r>
          </a:p>
          <a:p>
            <a:endParaRPr lang="en-US" dirty="0" smtClean="0">
              <a:solidFill>
                <a:schemeClr val="bg2">
                  <a:lumMod val="25000"/>
                </a:schemeClr>
              </a:solidFill>
            </a:endParaRPr>
          </a:p>
          <a:p>
            <a:pPr>
              <a:buFont typeface="Arial" pitchFamily="34" charset="0"/>
              <a:buChar char="•"/>
            </a:pPr>
            <a:endParaRPr lang="en-US" dirty="0">
              <a:solidFill>
                <a:schemeClr val="bg2">
                  <a:lumMod val="25000"/>
                </a:schemeClr>
              </a:solidFill>
            </a:endParaRPr>
          </a:p>
        </p:txBody>
      </p:sp>
      <p:sp>
        <p:nvSpPr>
          <p:cNvPr id="3" name="Title 2"/>
          <p:cNvSpPr>
            <a:spLocks noGrp="1"/>
          </p:cNvSpPr>
          <p:nvPr>
            <p:ph type="title"/>
          </p:nvPr>
        </p:nvSpPr>
        <p:spPr/>
        <p:txBody>
          <a:bodyPr/>
          <a:lstStyle/>
          <a:p>
            <a:r>
              <a:rPr lang="en-US" dirty="0" smtClean="0">
                <a:solidFill>
                  <a:schemeClr val="tx2">
                    <a:lumMod val="20000"/>
                    <a:lumOff val="80000"/>
                  </a:schemeClr>
                </a:solidFill>
                <a:latin typeface="Pristina" pitchFamily="66" charset="0"/>
              </a:rPr>
              <a:t>Continental Staff System</a:t>
            </a:r>
            <a:endParaRPr lang="en-US" dirty="0">
              <a:solidFill>
                <a:schemeClr val="tx2">
                  <a:lumMod val="20000"/>
                  <a:lumOff val="80000"/>
                </a:schemeClr>
              </a:solidFill>
              <a:latin typeface="Pristina" pitchFamily="66" charset="0"/>
            </a:endParaRPr>
          </a:p>
        </p:txBody>
      </p:sp>
      <p:pic>
        <p:nvPicPr>
          <p:cNvPr id="4" name="Picture 13" descr="C:\Documents and Settings\eumble\Local Settings\Temporary Internet Files\Content.IE5\QSSM7P2B\MC910215919[1].jpg"/>
          <p:cNvPicPr>
            <a:picLocks noChangeAspect="1" noChangeArrowheads="1"/>
          </p:cNvPicPr>
          <p:nvPr/>
        </p:nvPicPr>
        <p:blipFill>
          <a:blip r:embed="rId2" cstate="print">
            <a:grayscl/>
          </a:blip>
          <a:srcRect/>
          <a:stretch>
            <a:fillRect/>
          </a:stretch>
        </p:blipFill>
        <p:spPr bwMode="auto">
          <a:xfrm>
            <a:off x="0" y="1600200"/>
            <a:ext cx="1295400" cy="990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43001" y="2743201"/>
            <a:ext cx="7351714" cy="3886199"/>
          </a:xfrm>
        </p:spPr>
        <p:txBody>
          <a:bodyPr>
            <a:normAutofit/>
          </a:bodyPr>
          <a:lstStyle/>
          <a:p>
            <a:pPr>
              <a:buFont typeface="Arial" pitchFamily="34" charset="0"/>
              <a:buChar char="•"/>
            </a:pPr>
            <a:r>
              <a:rPr lang="en-US" dirty="0" smtClean="0">
                <a:solidFill>
                  <a:schemeClr val="bg2">
                    <a:lumMod val="25000"/>
                  </a:schemeClr>
                </a:solidFill>
              </a:rPr>
              <a:t>  S8 – Finance and Contracts</a:t>
            </a:r>
          </a:p>
          <a:p>
            <a:pPr>
              <a:buFont typeface="Arial" pitchFamily="34" charset="0"/>
              <a:buChar char="•"/>
            </a:pPr>
            <a:r>
              <a:rPr lang="en-US" dirty="0" smtClean="0">
                <a:solidFill>
                  <a:schemeClr val="bg2">
                    <a:lumMod val="25000"/>
                  </a:schemeClr>
                </a:solidFill>
              </a:rPr>
              <a:t>  S9 – Civilian Affairs</a:t>
            </a:r>
          </a:p>
          <a:p>
            <a:pPr>
              <a:buFont typeface="Arial" pitchFamily="34" charset="0"/>
              <a:buChar char="•"/>
            </a:pPr>
            <a:endParaRPr lang="en-US" dirty="0">
              <a:solidFill>
                <a:schemeClr val="bg2">
                  <a:lumMod val="25000"/>
                </a:schemeClr>
              </a:solidFill>
            </a:endParaRPr>
          </a:p>
        </p:txBody>
      </p:sp>
      <p:sp>
        <p:nvSpPr>
          <p:cNvPr id="3" name="Title 2"/>
          <p:cNvSpPr>
            <a:spLocks noGrp="1"/>
          </p:cNvSpPr>
          <p:nvPr>
            <p:ph type="title"/>
          </p:nvPr>
        </p:nvSpPr>
        <p:spPr/>
        <p:txBody>
          <a:bodyPr/>
          <a:lstStyle/>
          <a:p>
            <a:r>
              <a:rPr lang="en-US" dirty="0" smtClean="0">
                <a:solidFill>
                  <a:schemeClr val="tx2">
                    <a:lumMod val="20000"/>
                    <a:lumOff val="80000"/>
                  </a:schemeClr>
                </a:solidFill>
                <a:latin typeface="Pristina" pitchFamily="66" charset="0"/>
              </a:rPr>
              <a:t>Continental Staff System</a:t>
            </a:r>
            <a:endParaRPr lang="en-US" dirty="0">
              <a:solidFill>
                <a:schemeClr val="tx2">
                  <a:lumMod val="20000"/>
                  <a:lumOff val="80000"/>
                </a:schemeClr>
              </a:solidFill>
              <a:latin typeface="Pristina" pitchFamily="66" charset="0"/>
            </a:endParaRPr>
          </a:p>
        </p:txBody>
      </p:sp>
      <p:pic>
        <p:nvPicPr>
          <p:cNvPr id="4" name="Picture 13" descr="C:\Documents and Settings\eumble\Local Settings\Temporary Internet Files\Content.IE5\QSSM7P2B\MC910215919[1].jpg"/>
          <p:cNvPicPr>
            <a:picLocks noChangeAspect="1" noChangeArrowheads="1"/>
          </p:cNvPicPr>
          <p:nvPr/>
        </p:nvPicPr>
        <p:blipFill>
          <a:blip r:embed="rId2" cstate="print">
            <a:grayscl/>
          </a:blip>
          <a:srcRect/>
          <a:stretch>
            <a:fillRect/>
          </a:stretch>
        </p:blipFill>
        <p:spPr bwMode="auto">
          <a:xfrm>
            <a:off x="0" y="1600200"/>
            <a:ext cx="1295400" cy="990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43001" y="2743201"/>
            <a:ext cx="7351714" cy="3886199"/>
          </a:xfrm>
        </p:spPr>
        <p:txBody>
          <a:bodyPr>
            <a:normAutofit/>
          </a:bodyPr>
          <a:lstStyle/>
          <a:p>
            <a:pPr>
              <a:buFont typeface="Arial" pitchFamily="34" charset="0"/>
              <a:buChar char="•"/>
            </a:pPr>
            <a:r>
              <a:rPr lang="en-US" dirty="0" smtClean="0">
                <a:solidFill>
                  <a:schemeClr val="bg2">
                    <a:lumMod val="25000"/>
                  </a:schemeClr>
                </a:solidFill>
              </a:rPr>
              <a:t>  Army – 80,000 – 200,000 – General (4 Stars)</a:t>
            </a:r>
          </a:p>
          <a:p>
            <a:pPr>
              <a:buFont typeface="Arial" pitchFamily="34" charset="0"/>
              <a:buChar char="•"/>
            </a:pPr>
            <a:r>
              <a:rPr lang="en-US" dirty="0" smtClean="0">
                <a:solidFill>
                  <a:schemeClr val="bg2">
                    <a:lumMod val="25000"/>
                  </a:schemeClr>
                </a:solidFill>
              </a:rPr>
              <a:t>  Corps – 20,000 – 40,000 – General (3 Stars)</a:t>
            </a:r>
          </a:p>
          <a:p>
            <a:pPr>
              <a:buFont typeface="Arial" pitchFamily="34" charset="0"/>
              <a:buChar char="•"/>
            </a:pPr>
            <a:r>
              <a:rPr lang="en-US" dirty="0" smtClean="0">
                <a:solidFill>
                  <a:schemeClr val="bg2">
                    <a:lumMod val="25000"/>
                  </a:schemeClr>
                </a:solidFill>
              </a:rPr>
              <a:t>  Division – 10,000 – 15,000 – General (2 Stars)</a:t>
            </a:r>
          </a:p>
          <a:p>
            <a:pPr>
              <a:buFont typeface="Arial" pitchFamily="34" charset="0"/>
              <a:buChar char="•"/>
            </a:pPr>
            <a:r>
              <a:rPr lang="en-US" dirty="0" smtClean="0">
                <a:solidFill>
                  <a:schemeClr val="bg2">
                    <a:lumMod val="25000"/>
                  </a:schemeClr>
                </a:solidFill>
              </a:rPr>
              <a:t>  Brigade – 3,000 – 5,000 – General (1 Star)</a:t>
            </a:r>
          </a:p>
          <a:p>
            <a:pPr>
              <a:buFont typeface="Arial" pitchFamily="34" charset="0"/>
              <a:buChar char="•"/>
            </a:pPr>
            <a:r>
              <a:rPr lang="en-US" dirty="0" smtClean="0">
                <a:solidFill>
                  <a:schemeClr val="bg2">
                    <a:lumMod val="25000"/>
                  </a:schemeClr>
                </a:solidFill>
              </a:rPr>
              <a:t>  Regiment or Group – 3-5K – Colonel</a:t>
            </a:r>
          </a:p>
          <a:p>
            <a:pPr>
              <a:buFont typeface="Arial" pitchFamily="34" charset="0"/>
              <a:buChar char="•"/>
            </a:pPr>
            <a:r>
              <a:rPr lang="en-US" dirty="0" smtClean="0">
                <a:solidFill>
                  <a:schemeClr val="bg2">
                    <a:lumMod val="25000"/>
                  </a:schemeClr>
                </a:solidFill>
              </a:rPr>
              <a:t>  </a:t>
            </a:r>
            <a:r>
              <a:rPr lang="en-US" dirty="0" err="1" smtClean="0">
                <a:solidFill>
                  <a:schemeClr val="bg2">
                    <a:lumMod val="25000"/>
                  </a:schemeClr>
                </a:solidFill>
              </a:rPr>
              <a:t>Batallion</a:t>
            </a:r>
            <a:r>
              <a:rPr lang="en-US" dirty="0" smtClean="0">
                <a:solidFill>
                  <a:schemeClr val="bg2">
                    <a:lumMod val="25000"/>
                  </a:schemeClr>
                </a:solidFill>
              </a:rPr>
              <a:t> – 300 – 1300 – LTC</a:t>
            </a:r>
          </a:p>
          <a:p>
            <a:pPr>
              <a:buFont typeface="Arial" pitchFamily="34" charset="0"/>
              <a:buChar char="•"/>
            </a:pPr>
            <a:r>
              <a:rPr lang="en-US" dirty="0" smtClean="0">
                <a:solidFill>
                  <a:schemeClr val="bg2">
                    <a:lumMod val="25000"/>
                  </a:schemeClr>
                </a:solidFill>
              </a:rPr>
              <a:t>  Company – 80 – 225 - Captain</a:t>
            </a:r>
            <a:endParaRPr lang="en-US" dirty="0">
              <a:solidFill>
                <a:schemeClr val="bg2">
                  <a:lumMod val="25000"/>
                </a:schemeClr>
              </a:solidFill>
            </a:endParaRPr>
          </a:p>
        </p:txBody>
      </p:sp>
      <p:sp>
        <p:nvSpPr>
          <p:cNvPr id="3" name="Title 2"/>
          <p:cNvSpPr>
            <a:spLocks noGrp="1"/>
          </p:cNvSpPr>
          <p:nvPr>
            <p:ph type="title"/>
          </p:nvPr>
        </p:nvSpPr>
        <p:spPr/>
        <p:txBody>
          <a:bodyPr/>
          <a:lstStyle/>
          <a:p>
            <a:r>
              <a:rPr lang="en-US" dirty="0" smtClean="0">
                <a:solidFill>
                  <a:schemeClr val="tx2">
                    <a:lumMod val="20000"/>
                    <a:lumOff val="80000"/>
                  </a:schemeClr>
                </a:solidFill>
                <a:latin typeface="Pristina" pitchFamily="66" charset="0"/>
              </a:rPr>
              <a:t>Hierarchy of Modern Armies</a:t>
            </a:r>
            <a:endParaRPr lang="en-US" dirty="0">
              <a:solidFill>
                <a:schemeClr val="tx2">
                  <a:lumMod val="20000"/>
                  <a:lumOff val="80000"/>
                </a:schemeClr>
              </a:solidFill>
              <a:latin typeface="Pristina" pitchFamily="66" charset="0"/>
            </a:endParaRPr>
          </a:p>
        </p:txBody>
      </p:sp>
      <p:pic>
        <p:nvPicPr>
          <p:cNvPr id="4" name="Picture 13" descr="C:\Documents and Settings\eumble\Local Settings\Temporary Internet Files\Content.IE5\QSSM7P2B\MC910215919[1].jpg"/>
          <p:cNvPicPr>
            <a:picLocks noChangeAspect="1" noChangeArrowheads="1"/>
          </p:cNvPicPr>
          <p:nvPr/>
        </p:nvPicPr>
        <p:blipFill>
          <a:blip r:embed="rId2" cstate="print">
            <a:grayscl/>
          </a:blip>
          <a:srcRect/>
          <a:stretch>
            <a:fillRect/>
          </a:stretch>
        </p:blipFill>
        <p:spPr bwMode="auto">
          <a:xfrm>
            <a:off x="0" y="1600200"/>
            <a:ext cx="1295400" cy="990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43001" y="2743201"/>
            <a:ext cx="7351714" cy="3886199"/>
          </a:xfrm>
        </p:spPr>
        <p:txBody>
          <a:bodyPr>
            <a:normAutofit/>
          </a:bodyPr>
          <a:lstStyle/>
          <a:p>
            <a:pPr>
              <a:buFont typeface="Arial" pitchFamily="34" charset="0"/>
              <a:buChar char="•"/>
            </a:pPr>
            <a:r>
              <a:rPr lang="en-US" dirty="0" smtClean="0">
                <a:solidFill>
                  <a:schemeClr val="bg2">
                    <a:lumMod val="25000"/>
                  </a:schemeClr>
                </a:solidFill>
              </a:rPr>
              <a:t>  Platoon or Troop – 26-55 – Lieutenant (1</a:t>
            </a:r>
            <a:r>
              <a:rPr lang="en-US" baseline="30000" dirty="0" smtClean="0">
                <a:solidFill>
                  <a:schemeClr val="bg2">
                    <a:lumMod val="25000"/>
                  </a:schemeClr>
                </a:solidFill>
              </a:rPr>
              <a:t>st</a:t>
            </a:r>
            <a:r>
              <a:rPr lang="en-US" dirty="0" smtClean="0">
                <a:solidFill>
                  <a:schemeClr val="bg2">
                    <a:lumMod val="25000"/>
                  </a:schemeClr>
                </a:solidFill>
              </a:rPr>
              <a:t> or 2nd) or Warrant Officer</a:t>
            </a:r>
          </a:p>
          <a:p>
            <a:pPr>
              <a:buFont typeface="Arial" pitchFamily="34" charset="0"/>
              <a:buChar char="•"/>
            </a:pPr>
            <a:r>
              <a:rPr lang="en-US" dirty="0" smtClean="0">
                <a:solidFill>
                  <a:schemeClr val="bg2">
                    <a:lumMod val="25000"/>
                  </a:schemeClr>
                </a:solidFill>
              </a:rPr>
              <a:t>  Section, Patrol, Squad or Crew – 8 – 13 – Corporal – Sergeant</a:t>
            </a:r>
          </a:p>
          <a:p>
            <a:endParaRPr lang="en-US" dirty="0">
              <a:solidFill>
                <a:schemeClr val="bg2">
                  <a:lumMod val="25000"/>
                </a:schemeClr>
              </a:solidFill>
            </a:endParaRPr>
          </a:p>
        </p:txBody>
      </p:sp>
      <p:sp>
        <p:nvSpPr>
          <p:cNvPr id="3" name="Title 2"/>
          <p:cNvSpPr>
            <a:spLocks noGrp="1"/>
          </p:cNvSpPr>
          <p:nvPr>
            <p:ph type="title"/>
          </p:nvPr>
        </p:nvSpPr>
        <p:spPr/>
        <p:txBody>
          <a:bodyPr/>
          <a:lstStyle/>
          <a:p>
            <a:r>
              <a:rPr lang="en-US" dirty="0" smtClean="0">
                <a:solidFill>
                  <a:schemeClr val="tx2">
                    <a:lumMod val="20000"/>
                    <a:lumOff val="80000"/>
                  </a:schemeClr>
                </a:solidFill>
                <a:latin typeface="Pristina" pitchFamily="66" charset="0"/>
              </a:rPr>
              <a:t>Hierarchy of Modern Armies</a:t>
            </a:r>
            <a:endParaRPr lang="en-US" dirty="0">
              <a:solidFill>
                <a:schemeClr val="tx2">
                  <a:lumMod val="20000"/>
                  <a:lumOff val="80000"/>
                </a:schemeClr>
              </a:solidFill>
              <a:latin typeface="Pristina" pitchFamily="66" charset="0"/>
            </a:endParaRPr>
          </a:p>
        </p:txBody>
      </p:sp>
      <p:pic>
        <p:nvPicPr>
          <p:cNvPr id="4" name="Picture 13" descr="C:\Documents and Settings\eumble\Local Settings\Temporary Internet Files\Content.IE5\QSSM7P2B\MC910215919[1].jpg"/>
          <p:cNvPicPr>
            <a:picLocks noChangeAspect="1" noChangeArrowheads="1"/>
          </p:cNvPicPr>
          <p:nvPr/>
        </p:nvPicPr>
        <p:blipFill>
          <a:blip r:embed="rId2" cstate="print">
            <a:grayscl/>
          </a:blip>
          <a:srcRect/>
          <a:stretch>
            <a:fillRect/>
          </a:stretch>
        </p:blipFill>
        <p:spPr bwMode="auto">
          <a:xfrm>
            <a:off x="0" y="1600200"/>
            <a:ext cx="1295400" cy="990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77200" cy="869950"/>
          </a:xfrm>
        </p:spPr>
        <p:txBody>
          <a:bodyPr/>
          <a:lstStyle/>
          <a:p>
            <a:pPr algn="ctr"/>
            <a:r>
              <a:rPr lang="en-US" i="1" dirty="0" smtClean="0">
                <a:solidFill>
                  <a:schemeClr val="bg2">
                    <a:lumMod val="25000"/>
                  </a:schemeClr>
                </a:solidFill>
                <a:latin typeface="Californian FB" pitchFamily="18" charset="0"/>
              </a:rPr>
              <a:t>VET Connection</a:t>
            </a:r>
            <a:endParaRPr lang="en-US" i="1" dirty="0">
              <a:solidFill>
                <a:schemeClr val="bg2">
                  <a:lumMod val="25000"/>
                </a:schemeClr>
              </a:solidFill>
              <a:latin typeface="Californian FB" pitchFamily="18" charset="0"/>
            </a:endParaRPr>
          </a:p>
        </p:txBody>
      </p:sp>
      <p:pic>
        <p:nvPicPr>
          <p:cNvPr id="6" name="Content Placeholder 5" descr="VetConnection.JPG"/>
          <p:cNvPicPr>
            <a:picLocks noGrp="1" noChangeAspect="1"/>
          </p:cNvPicPr>
          <p:nvPr>
            <p:ph sz="quarter" idx="1"/>
          </p:nvPr>
        </p:nvPicPr>
        <p:blipFill>
          <a:blip r:embed="rId2" cstate="print">
            <a:clrChange>
              <a:clrFrom>
                <a:srgbClr val="FFFFFF"/>
              </a:clrFrom>
              <a:clrTo>
                <a:srgbClr val="FFFFFF">
                  <a:alpha val="0"/>
                </a:srgbClr>
              </a:clrTo>
            </a:clrChange>
            <a:lum bright="-30000"/>
          </a:blip>
          <a:stretch>
            <a:fillRect/>
          </a:stretch>
        </p:blipFill>
        <p:spPr>
          <a:xfrm>
            <a:off x="1219202" y="1752600"/>
            <a:ext cx="6380671" cy="3381756"/>
          </a:xfrm>
          <a:prstGeom prst="rect">
            <a:avLst/>
          </a:prstGeom>
        </p:spPr>
      </p:pic>
      <p:sp>
        <p:nvSpPr>
          <p:cNvPr id="10" name="TextBox 9"/>
          <p:cNvSpPr txBox="1"/>
          <p:nvPr/>
        </p:nvSpPr>
        <p:spPr>
          <a:xfrm>
            <a:off x="381000" y="5638801"/>
            <a:ext cx="8305800" cy="369332"/>
          </a:xfrm>
          <a:prstGeom prst="rect">
            <a:avLst/>
          </a:prstGeom>
          <a:solidFill>
            <a:schemeClr val="accent2">
              <a:lumMod val="75000"/>
            </a:schemeClr>
          </a:solidFill>
        </p:spPr>
        <p:txBody>
          <a:bodyPr wrap="square" rtlCol="0">
            <a:spAutoFit/>
          </a:bodyPr>
          <a:lstStyle/>
          <a:p>
            <a:pPr algn="ctr"/>
            <a:r>
              <a:rPr lang="en-US" dirty="0" smtClean="0">
                <a:solidFill>
                  <a:schemeClr val="accent5">
                    <a:lumMod val="40000"/>
                    <a:lumOff val="60000"/>
                  </a:schemeClr>
                </a:solidFill>
              </a:rPr>
              <a:t>Formed in August, 2010     An initiative of the Morgantown Area Chamber of Commerce</a:t>
            </a:r>
            <a:endParaRPr lang="en-US" dirty="0">
              <a:solidFill>
                <a:schemeClr val="accent5">
                  <a:lumMod val="40000"/>
                  <a:lumOff val="6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2438400"/>
            <a:ext cx="8458200" cy="838200"/>
          </a:xfrm>
        </p:spPr>
        <p:txBody>
          <a:bodyPr>
            <a:normAutofit/>
          </a:bodyPr>
          <a:lstStyle/>
          <a:p>
            <a:pPr algn="ctr"/>
            <a:r>
              <a:rPr lang="en-US" dirty="0" smtClean="0"/>
              <a:t>Resume examples</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1971675" y="0"/>
          <a:ext cx="5199063" cy="6858000"/>
        </p:xfrm>
        <a:graphic>
          <a:graphicData uri="http://schemas.openxmlformats.org/presentationml/2006/ole">
            <p:oleObj spid="_x0000_s58377" name="Document" r:id="rId3" imgW="7736703" imgH="10207539" progId="Word.Document.8">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1971675" y="0"/>
          <a:ext cx="5199063" cy="6858000"/>
        </p:xfrm>
        <a:graphic>
          <a:graphicData uri="http://schemas.openxmlformats.org/presentationml/2006/ole">
            <p:oleObj spid="_x0000_s95234" name="Document" r:id="rId3" imgW="7736703" imgH="10207539" progId="Word.Document.8">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nvGraphicFramePr>
        <p:xfrm>
          <a:off x="1971675" y="0"/>
          <a:ext cx="5199063" cy="6858000"/>
        </p:xfrm>
        <a:graphic>
          <a:graphicData uri="http://schemas.openxmlformats.org/presentationml/2006/ole">
            <p:oleObj spid="_x0000_s59398" name="Document" r:id="rId3" imgW="7736703" imgH="10207539" progId="Word.Document.8">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1971675" y="0"/>
          <a:ext cx="5199063" cy="6858000"/>
        </p:xfrm>
        <a:graphic>
          <a:graphicData uri="http://schemas.openxmlformats.org/presentationml/2006/ole">
            <p:oleObj spid="_x0000_s96258" name="Document" r:id="rId3" imgW="7736703" imgH="10207539" progId="Word.Document.8">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1" y="2743200"/>
            <a:ext cx="7123113" cy="3657600"/>
          </a:xfrm>
        </p:spPr>
        <p:txBody>
          <a:bodyPr>
            <a:normAutofit/>
          </a:bodyPr>
          <a:lstStyle/>
          <a:p>
            <a:r>
              <a:rPr lang="en-US" sz="2400" u="sng" dirty="0" smtClean="0">
                <a:solidFill>
                  <a:schemeClr val="accent1">
                    <a:lumMod val="60000"/>
                    <a:lumOff val="40000"/>
                  </a:schemeClr>
                </a:solidFill>
              </a:rPr>
              <a:t>www.onetonline.org/crosswalk/MOC</a:t>
            </a:r>
            <a:endParaRPr lang="en-US" sz="2400" dirty="0" smtClean="0">
              <a:solidFill>
                <a:schemeClr val="accent1">
                  <a:lumMod val="60000"/>
                  <a:lumOff val="40000"/>
                </a:schemeClr>
              </a:solidFill>
            </a:endParaRPr>
          </a:p>
          <a:p>
            <a:endParaRPr lang="en-US" sz="2400" dirty="0" smtClean="0">
              <a:solidFill>
                <a:schemeClr val="accent1">
                  <a:lumMod val="60000"/>
                  <a:lumOff val="40000"/>
                </a:schemeClr>
              </a:solidFill>
            </a:endParaRPr>
          </a:p>
          <a:p>
            <a:r>
              <a:rPr lang="en-US" sz="2400" dirty="0" err="1" smtClean="0">
                <a:solidFill>
                  <a:schemeClr val="accent1">
                    <a:lumMod val="60000"/>
                    <a:lumOff val="40000"/>
                  </a:schemeClr>
                </a:solidFill>
              </a:rPr>
              <a:t>www.hireheroesusa.org</a:t>
            </a:r>
            <a:r>
              <a:rPr lang="en-US" sz="2400" dirty="0" smtClean="0">
                <a:solidFill>
                  <a:schemeClr val="accent1">
                    <a:lumMod val="60000"/>
                    <a:lumOff val="40000"/>
                  </a:schemeClr>
                </a:solidFill>
              </a:rPr>
              <a:t/>
            </a:r>
            <a:br>
              <a:rPr lang="en-US" sz="2400" dirty="0" smtClean="0">
                <a:solidFill>
                  <a:schemeClr val="accent1">
                    <a:lumMod val="60000"/>
                    <a:lumOff val="40000"/>
                  </a:schemeClr>
                </a:solidFill>
              </a:rPr>
            </a:br>
            <a:endParaRPr lang="en-US" sz="2400" dirty="0" smtClean="0">
              <a:solidFill>
                <a:schemeClr val="accent1">
                  <a:lumMod val="60000"/>
                  <a:lumOff val="40000"/>
                </a:schemeClr>
              </a:solidFill>
            </a:endParaRPr>
          </a:p>
          <a:p>
            <a:r>
              <a:rPr lang="en-US" sz="2400" dirty="0" err="1" smtClean="0">
                <a:solidFill>
                  <a:schemeClr val="accent1">
                    <a:lumMod val="60000"/>
                    <a:lumOff val="40000"/>
                  </a:schemeClr>
                </a:solidFill>
              </a:rPr>
              <a:t>www.vetconnection.org</a:t>
            </a:r>
            <a:endParaRPr lang="en-US" sz="2400" dirty="0" smtClean="0">
              <a:solidFill>
                <a:schemeClr val="accent1">
                  <a:lumMod val="60000"/>
                  <a:lumOff val="40000"/>
                </a:schemeClr>
              </a:solidFill>
            </a:endParaRPr>
          </a:p>
          <a:p>
            <a:endParaRPr lang="en-US" sz="2400" dirty="0">
              <a:solidFill>
                <a:schemeClr val="accent1">
                  <a:lumMod val="60000"/>
                  <a:lumOff val="40000"/>
                </a:schemeClr>
              </a:solidFill>
            </a:endParaRPr>
          </a:p>
        </p:txBody>
      </p:sp>
      <p:sp>
        <p:nvSpPr>
          <p:cNvPr id="3" name="Title 2"/>
          <p:cNvSpPr>
            <a:spLocks noGrp="1"/>
          </p:cNvSpPr>
          <p:nvPr>
            <p:ph type="title"/>
          </p:nvPr>
        </p:nvSpPr>
        <p:spPr/>
        <p:txBody>
          <a:bodyPr/>
          <a:lstStyle/>
          <a:p>
            <a:r>
              <a:rPr lang="en-US" dirty="0" smtClean="0">
                <a:solidFill>
                  <a:schemeClr val="tx2">
                    <a:lumMod val="20000"/>
                    <a:lumOff val="80000"/>
                  </a:schemeClr>
                </a:solidFill>
                <a:latin typeface="Pristina" pitchFamily="66" charset="0"/>
              </a:rPr>
              <a:t>Available Resources</a:t>
            </a:r>
            <a:endParaRPr lang="en-US" dirty="0">
              <a:solidFill>
                <a:schemeClr val="tx2">
                  <a:lumMod val="20000"/>
                  <a:lumOff val="80000"/>
                </a:schemeClr>
              </a:solidFill>
              <a:latin typeface="Pristina" pitchFamily="66" charset="0"/>
            </a:endParaRPr>
          </a:p>
        </p:txBody>
      </p:sp>
      <p:pic>
        <p:nvPicPr>
          <p:cNvPr id="4" name="Picture 13" descr="C:\Documents and Settings\eumble\Local Settings\Temporary Internet Files\Content.IE5\QSSM7P2B\MC910215919[1].jpg"/>
          <p:cNvPicPr>
            <a:picLocks noChangeAspect="1" noChangeArrowheads="1"/>
          </p:cNvPicPr>
          <p:nvPr/>
        </p:nvPicPr>
        <p:blipFill>
          <a:blip r:embed="rId2" cstate="print">
            <a:grayscl/>
          </a:blip>
          <a:srcRect/>
          <a:stretch>
            <a:fillRect/>
          </a:stretch>
        </p:blipFill>
        <p:spPr bwMode="auto">
          <a:xfrm>
            <a:off x="0" y="1600200"/>
            <a:ext cx="1295400" cy="990600"/>
          </a:xfrm>
          <a:prstGeom prst="rect">
            <a:avLst/>
          </a:prstGeom>
          <a:noFill/>
        </p:spPr>
      </p:pic>
      <p:sp>
        <p:nvSpPr>
          <p:cNvPr id="5" name="5-Point Star 4"/>
          <p:cNvSpPr/>
          <p:nvPr/>
        </p:nvSpPr>
        <p:spPr>
          <a:xfrm>
            <a:off x="1219200" y="44958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5-Point Star 5"/>
          <p:cNvSpPr/>
          <p:nvPr/>
        </p:nvSpPr>
        <p:spPr>
          <a:xfrm>
            <a:off x="1219200" y="37338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5-Point Star 6"/>
          <p:cNvSpPr/>
          <p:nvPr/>
        </p:nvSpPr>
        <p:spPr>
          <a:xfrm>
            <a:off x="1219200" y="28956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HH_Patch_Logo.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848601" y="304801"/>
            <a:ext cx="992188" cy="1131363"/>
          </a:xfrm>
          <a:prstGeom prst="rect">
            <a:avLst/>
          </a:prstGeom>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eumble\Local Settings\Temporary Internet Files\Content.IE5\QSSM7P2B\MC910215919[1].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762000" y="609600"/>
            <a:ext cx="7620000" cy="5486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990600" y="1295401"/>
            <a:ext cx="7162800" cy="1446550"/>
          </a:xfrm>
          <a:prstGeom prst="rect">
            <a:avLst/>
          </a:prstGeom>
          <a:noFill/>
        </p:spPr>
        <p:txBody>
          <a:bodyPr wrap="square" rtlCol="0">
            <a:spAutoFit/>
          </a:bodyPr>
          <a:lstStyle/>
          <a:p>
            <a:pPr algn="ctr"/>
            <a:r>
              <a:rPr lang="en-US" sz="4400" dirty="0" smtClean="0">
                <a:latin typeface="Californian FB" pitchFamily="18" charset="0"/>
              </a:rPr>
              <a:t>THE VALUE OF A VETERAN</a:t>
            </a:r>
            <a:endParaRPr lang="en-US" sz="4400" dirty="0">
              <a:latin typeface="Californian FB" pitchFamily="18" charset="0"/>
            </a:endParaRPr>
          </a:p>
        </p:txBody>
      </p:sp>
      <p:sp>
        <p:nvSpPr>
          <p:cNvPr id="4" name="TextBox 3"/>
          <p:cNvSpPr txBox="1"/>
          <p:nvPr/>
        </p:nvSpPr>
        <p:spPr>
          <a:xfrm>
            <a:off x="1905000" y="3124201"/>
            <a:ext cx="5181600" cy="646331"/>
          </a:xfrm>
          <a:prstGeom prst="rect">
            <a:avLst/>
          </a:prstGeom>
          <a:noFill/>
        </p:spPr>
        <p:txBody>
          <a:bodyPr wrap="square" rtlCol="0">
            <a:spAutoFit/>
          </a:bodyPr>
          <a:lstStyle/>
          <a:p>
            <a:pPr algn="ctr"/>
            <a:r>
              <a:rPr lang="en-US" sz="3600" dirty="0" smtClean="0">
                <a:solidFill>
                  <a:schemeClr val="bg2">
                    <a:lumMod val="25000"/>
                  </a:schemeClr>
                </a:solidFill>
                <a:latin typeface="+mj-lt"/>
              </a:rPr>
              <a:t>Questions?</a:t>
            </a:r>
            <a:endParaRPr lang="en-US" sz="3600" dirty="0">
              <a:solidFill>
                <a:schemeClr val="bg2">
                  <a:lumMod val="25000"/>
                </a:schemeClr>
              </a:solidFill>
              <a:latin typeface="+mj-lt"/>
            </a:endParaRPr>
          </a:p>
        </p:txBody>
      </p:sp>
      <p:sp>
        <p:nvSpPr>
          <p:cNvPr id="6" name="TextBox 5"/>
          <p:cNvSpPr txBox="1"/>
          <p:nvPr/>
        </p:nvSpPr>
        <p:spPr>
          <a:xfrm>
            <a:off x="381000" y="4343401"/>
            <a:ext cx="8305800" cy="1200329"/>
          </a:xfrm>
          <a:prstGeom prst="rect">
            <a:avLst/>
          </a:prstGeom>
          <a:solidFill>
            <a:schemeClr val="accent2">
              <a:lumMod val="75000"/>
            </a:schemeClr>
          </a:solidFill>
        </p:spPr>
        <p:txBody>
          <a:bodyPr wrap="square" rtlCol="0">
            <a:spAutoFit/>
          </a:bodyPr>
          <a:lstStyle/>
          <a:p>
            <a:pPr algn="ctr"/>
            <a:r>
              <a:rPr lang="en-US" dirty="0" smtClean="0">
                <a:solidFill>
                  <a:schemeClr val="accent5">
                    <a:lumMod val="40000"/>
                    <a:lumOff val="60000"/>
                  </a:schemeClr>
                </a:solidFill>
              </a:rPr>
              <a:t>Frank Vitale, MBA</a:t>
            </a:r>
          </a:p>
          <a:p>
            <a:pPr algn="ctr"/>
            <a:r>
              <a:rPr lang="en-US" dirty="0" smtClean="0">
                <a:solidFill>
                  <a:schemeClr val="accent5">
                    <a:lumMod val="40000"/>
                    <a:lumOff val="60000"/>
                  </a:schemeClr>
                </a:solidFill>
              </a:rPr>
              <a:t>Senior Vice President, Clear Mountain Bank</a:t>
            </a:r>
          </a:p>
          <a:p>
            <a:pPr algn="ctr"/>
            <a:r>
              <a:rPr lang="en-US" dirty="0" smtClean="0">
                <a:solidFill>
                  <a:schemeClr val="accent5">
                    <a:lumMod val="40000"/>
                    <a:lumOff val="60000"/>
                  </a:schemeClr>
                </a:solidFill>
              </a:rPr>
              <a:t>304-777-4800</a:t>
            </a:r>
          </a:p>
          <a:p>
            <a:pPr algn="ctr"/>
            <a:r>
              <a:rPr lang="en-US" dirty="0" smtClean="0">
                <a:solidFill>
                  <a:schemeClr val="accent5">
                    <a:lumMod val="40000"/>
                    <a:lumOff val="60000"/>
                  </a:schemeClr>
                </a:solidFill>
              </a:rPr>
              <a:t>fvitale@clearmountainbank.com</a:t>
            </a:r>
            <a:endParaRPr lang="en-US" dirty="0">
              <a:solidFill>
                <a:schemeClr val="accent5">
                  <a:lumMod val="40000"/>
                  <a:lumOff val="6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600200" y="5334000"/>
            <a:ext cx="7315200" cy="457200"/>
          </a:xfrm>
        </p:spPr>
        <p:txBody>
          <a:bodyPr>
            <a:normAutofit/>
          </a:bodyPr>
          <a:lstStyle/>
          <a:p>
            <a:r>
              <a:rPr lang="en-US" sz="2400" i="1" dirty="0" smtClean="0">
                <a:solidFill>
                  <a:schemeClr val="bg2">
                    <a:lumMod val="25000"/>
                  </a:schemeClr>
                </a:solidFill>
              </a:rPr>
              <a:t>Chairman of the Joint Chiefs of Staff</a:t>
            </a:r>
          </a:p>
          <a:p>
            <a:endParaRPr lang="en-US" sz="2400" i="1" dirty="0"/>
          </a:p>
        </p:txBody>
      </p:sp>
      <p:sp>
        <p:nvSpPr>
          <p:cNvPr id="4" name="Title 3"/>
          <p:cNvSpPr>
            <a:spLocks noGrp="1"/>
          </p:cNvSpPr>
          <p:nvPr>
            <p:ph type="title"/>
          </p:nvPr>
        </p:nvSpPr>
        <p:spPr>
          <a:xfrm>
            <a:off x="1600200" y="4648200"/>
            <a:ext cx="7315200" cy="838200"/>
          </a:xfrm>
        </p:spPr>
        <p:txBody>
          <a:bodyPr>
            <a:noAutofit/>
          </a:bodyPr>
          <a:lstStyle/>
          <a:p>
            <a:r>
              <a:rPr lang="en-US" sz="4400" dirty="0" smtClean="0">
                <a:solidFill>
                  <a:schemeClr val="tx2">
                    <a:lumMod val="20000"/>
                    <a:lumOff val="80000"/>
                  </a:schemeClr>
                </a:solidFill>
                <a:latin typeface="Pristina" pitchFamily="66" charset="0"/>
              </a:rPr>
              <a:t>Admiral Mike Mullen</a:t>
            </a:r>
            <a:endParaRPr lang="en-US" sz="4400" dirty="0">
              <a:solidFill>
                <a:schemeClr val="tx2">
                  <a:lumMod val="20000"/>
                  <a:lumOff val="80000"/>
                </a:schemeClr>
              </a:solidFill>
              <a:latin typeface="Pristina" pitchFamily="66" charset="0"/>
            </a:endParaRPr>
          </a:p>
        </p:txBody>
      </p:sp>
      <p:pic>
        <p:nvPicPr>
          <p:cNvPr id="8" name="Picture Placeholder 7" descr="Photo Admiral Mullens.JPG"/>
          <p:cNvPicPr>
            <a:picLocks noGrp="1" noChangeAspect="1"/>
          </p:cNvPicPr>
          <p:nvPr>
            <p:ph type="pic" idx="1"/>
          </p:nvPr>
        </p:nvPicPr>
        <p:blipFill>
          <a:blip r:embed="rId2" cstate="print"/>
          <a:srcRect t="9835" b="9835"/>
          <a:stretch>
            <a:fillRect/>
          </a:stretch>
        </p:blipFill>
        <p:spPr>
          <a:prstGeom prst="rect">
            <a:avLst/>
          </a:prstGeom>
          <a:ln>
            <a:noFill/>
          </a:ln>
          <a:effectLst>
            <a:outerShdw blurRad="190500" algn="tl" rotWithShape="0">
              <a:srgbClr val="000000">
                <a:alpha val="70000"/>
              </a:srgbClr>
            </a:outerShdw>
          </a:effectLst>
        </p:spPr>
      </p:pic>
      <p:sp>
        <p:nvSpPr>
          <p:cNvPr id="9" name="TextBox 8"/>
          <p:cNvSpPr txBox="1"/>
          <p:nvPr/>
        </p:nvSpPr>
        <p:spPr>
          <a:xfrm>
            <a:off x="2743200" y="6400800"/>
            <a:ext cx="5105400" cy="369332"/>
          </a:xfrm>
          <a:prstGeom prst="rect">
            <a:avLst/>
          </a:prstGeom>
          <a:noFill/>
        </p:spPr>
        <p:txBody>
          <a:bodyPr wrap="square" rtlCol="0">
            <a:spAutoFit/>
          </a:bodyPr>
          <a:lstStyle/>
          <a:p>
            <a:pPr algn="ctr"/>
            <a:r>
              <a:rPr lang="en-US" dirty="0" smtClean="0">
                <a:solidFill>
                  <a:schemeClr val="bg2">
                    <a:lumMod val="25000"/>
                  </a:schemeClr>
                </a:solidFill>
              </a:rPr>
              <a:t>Morgantown Visit, April 20, 2010</a:t>
            </a:r>
            <a:endParaRPr lang="en-US" dirty="0">
              <a:solidFill>
                <a:schemeClr val="bg2">
                  <a:lumMod val="25000"/>
                </a:schemeClr>
              </a:solidFill>
            </a:endParaRPr>
          </a:p>
        </p:txBody>
      </p:sp>
      <p:pic>
        <p:nvPicPr>
          <p:cNvPr id="10" name="Picture 13" descr="C:\Documents and Settings\eumble\Local Settings\Temporary Internet Files\Content.IE5\QSSM7P2B\MC910215919[1].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4648200"/>
            <a:ext cx="1447800" cy="762000"/>
          </a:xfrm>
          <a:prstGeom prst="rect">
            <a:avLst/>
          </a:prstGeom>
          <a:noFill/>
        </p:spPr>
      </p:pic>
      <p:pic>
        <p:nvPicPr>
          <p:cNvPr id="11" name="Picture 10" descr="VetConnection.JPG"/>
          <p:cNvPicPr>
            <a:picLocks noChangeAspect="1"/>
          </p:cNvPicPr>
          <p:nvPr/>
        </p:nvPicPr>
        <p:blipFill>
          <a:blip r:embed="rId4" cstate="print">
            <a:clrChange>
              <a:clrFrom>
                <a:srgbClr val="FFFFFF"/>
              </a:clrFrom>
              <a:clrTo>
                <a:srgbClr val="FFFFFF">
                  <a:alpha val="0"/>
                </a:srgbClr>
              </a:clrTo>
            </a:clrChange>
            <a:lum bright="-30000"/>
          </a:blip>
          <a:stretch>
            <a:fillRect/>
          </a:stretch>
        </p:blipFill>
        <p:spPr>
          <a:xfrm>
            <a:off x="152400" y="4648200"/>
            <a:ext cx="1293963" cy="685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Documents and Settings\eumble\Local Settings\Temporary Internet Files\Content.IE5\QSSM7P2B\MC910215919[1].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762000" y="533400"/>
            <a:ext cx="7620000" cy="4876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p:cNvSpPr>
            <a:spLocks noGrp="1"/>
          </p:cNvSpPr>
          <p:nvPr>
            <p:ph type="ctrTitle"/>
          </p:nvPr>
        </p:nvSpPr>
        <p:spPr>
          <a:xfrm>
            <a:off x="1295400" y="1905000"/>
            <a:ext cx="6477000" cy="762000"/>
          </a:xfrm>
        </p:spPr>
        <p:txBody>
          <a:bodyPr>
            <a:noAutofit/>
          </a:bodyPr>
          <a:lstStyle/>
          <a:p>
            <a:pPr algn="ctr"/>
            <a:r>
              <a:rPr lang="en-US" sz="4000" b="1" dirty="0" smtClean="0">
                <a:solidFill>
                  <a:schemeClr val="accent1">
                    <a:lumMod val="75000"/>
                  </a:schemeClr>
                </a:solidFill>
                <a:latin typeface="Californian FB" pitchFamily="18" charset="0"/>
              </a:rPr>
              <a:t>Admiral Mullen’s Challenge</a:t>
            </a:r>
            <a:endParaRPr lang="en-US" sz="4000" b="1" dirty="0">
              <a:solidFill>
                <a:schemeClr val="accent1">
                  <a:lumMod val="75000"/>
                </a:schemeClr>
              </a:solidFill>
              <a:latin typeface="Californian FB" pitchFamily="18" charset="0"/>
            </a:endParaRPr>
          </a:p>
        </p:txBody>
      </p:sp>
      <p:sp>
        <p:nvSpPr>
          <p:cNvPr id="3" name="Subtitle 2"/>
          <p:cNvSpPr>
            <a:spLocks noGrp="1"/>
          </p:cNvSpPr>
          <p:nvPr>
            <p:ph type="subTitle" idx="1"/>
          </p:nvPr>
        </p:nvSpPr>
        <p:spPr>
          <a:xfrm>
            <a:off x="1371600" y="2743200"/>
            <a:ext cx="7162800" cy="1600200"/>
          </a:xfrm>
        </p:spPr>
        <p:txBody>
          <a:bodyPr>
            <a:normAutofit/>
          </a:bodyPr>
          <a:lstStyle/>
          <a:p>
            <a:r>
              <a:rPr lang="en-US" sz="2400" dirty="0" smtClean="0">
                <a:solidFill>
                  <a:schemeClr val="bg2">
                    <a:lumMod val="25000"/>
                  </a:schemeClr>
                </a:solidFill>
              </a:rPr>
              <a:t>Community Support for the Reintegration of Veterans                 and their families.  Focusing on Healthcare, Education, and Employment.</a:t>
            </a:r>
            <a:endParaRPr lang="en-US" dirty="0">
              <a:solidFill>
                <a:schemeClr val="bg2">
                  <a:lumMod val="25000"/>
                </a:schemeClr>
              </a:solidFill>
            </a:endParaRPr>
          </a:p>
        </p:txBody>
      </p:sp>
      <p:sp>
        <p:nvSpPr>
          <p:cNvPr id="5" name="5-Point Star 4"/>
          <p:cNvSpPr/>
          <p:nvPr/>
        </p:nvSpPr>
        <p:spPr>
          <a:xfrm>
            <a:off x="1219200" y="30480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VetConnection.JPG"/>
          <p:cNvPicPr>
            <a:picLocks noChangeAspect="1"/>
          </p:cNvPicPr>
          <p:nvPr/>
        </p:nvPicPr>
        <p:blipFill>
          <a:blip r:embed="rId3" cstate="print">
            <a:clrChange>
              <a:clrFrom>
                <a:srgbClr val="FFFFFF"/>
              </a:clrFrom>
              <a:clrTo>
                <a:srgbClr val="FFFFFF">
                  <a:alpha val="0"/>
                </a:srgbClr>
              </a:clrTo>
            </a:clrChange>
            <a:lum bright="-30000"/>
          </a:blip>
          <a:stretch>
            <a:fillRect/>
          </a:stretch>
        </p:blipFill>
        <p:spPr>
          <a:xfrm>
            <a:off x="7086601" y="4876800"/>
            <a:ext cx="1746849" cy="92583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71600" y="2743200"/>
            <a:ext cx="7010400" cy="3048000"/>
          </a:xfrm>
        </p:spPr>
        <p:txBody>
          <a:bodyPr>
            <a:normAutofit fontScale="85000" lnSpcReduction="20000"/>
          </a:bodyPr>
          <a:lstStyle/>
          <a:p>
            <a:r>
              <a:rPr lang="en-US" dirty="0" smtClean="0">
                <a:solidFill>
                  <a:schemeClr val="bg2">
                    <a:lumMod val="25000"/>
                  </a:schemeClr>
                </a:solidFill>
              </a:rPr>
              <a:t>Supporting those who have served in the Armed</a:t>
            </a:r>
            <a:br>
              <a:rPr lang="en-US" dirty="0" smtClean="0">
                <a:solidFill>
                  <a:schemeClr val="bg2">
                    <a:lumMod val="25000"/>
                  </a:schemeClr>
                </a:solidFill>
              </a:rPr>
            </a:br>
            <a:r>
              <a:rPr lang="en-US" dirty="0" smtClean="0">
                <a:solidFill>
                  <a:schemeClr val="bg2">
                    <a:lumMod val="25000"/>
                  </a:schemeClr>
                </a:solidFill>
              </a:rPr>
              <a:t>Forces of the United States and their families. Vet Connection is a West Virginia based, non-profit group whose primary mission is to ensure that returning veterans and their families are treated with respect and assisted in building a new life in our community.  Our goal is to connect returning veterans and/or their families with the appropriate resources that are needed to provide continuing healthcare, education and employment opportunities.</a:t>
            </a:r>
            <a:endParaRPr lang="en-US" dirty="0">
              <a:solidFill>
                <a:schemeClr val="bg2">
                  <a:lumMod val="25000"/>
                </a:schemeClr>
              </a:solidFill>
            </a:endParaRPr>
          </a:p>
        </p:txBody>
      </p:sp>
      <p:sp>
        <p:nvSpPr>
          <p:cNvPr id="4" name="Title 3"/>
          <p:cNvSpPr>
            <a:spLocks noGrp="1"/>
          </p:cNvSpPr>
          <p:nvPr>
            <p:ph type="title"/>
          </p:nvPr>
        </p:nvSpPr>
        <p:spPr/>
        <p:txBody>
          <a:bodyPr/>
          <a:lstStyle/>
          <a:p>
            <a:r>
              <a:rPr lang="en-US" dirty="0" smtClean="0">
                <a:solidFill>
                  <a:schemeClr val="tx2">
                    <a:lumMod val="20000"/>
                    <a:lumOff val="80000"/>
                  </a:schemeClr>
                </a:solidFill>
                <a:latin typeface="Pristina" pitchFamily="66" charset="0"/>
              </a:rPr>
              <a:t>The Mission</a:t>
            </a:r>
            <a:endParaRPr lang="en-US" dirty="0">
              <a:solidFill>
                <a:schemeClr val="tx2">
                  <a:lumMod val="20000"/>
                  <a:lumOff val="80000"/>
                </a:schemeClr>
              </a:solidFill>
              <a:latin typeface="Pristina" pitchFamily="66" charset="0"/>
            </a:endParaRPr>
          </a:p>
        </p:txBody>
      </p:sp>
      <p:pic>
        <p:nvPicPr>
          <p:cNvPr id="6" name="Picture 13" descr="C:\Documents and Settings\eumble\Local Settings\Temporary Internet Files\Content.IE5\QSSM7P2B\MC910215919[1].jpg"/>
          <p:cNvPicPr>
            <a:picLocks noChangeAspect="1" noChangeArrowheads="1"/>
          </p:cNvPicPr>
          <p:nvPr/>
        </p:nvPicPr>
        <p:blipFill>
          <a:blip r:embed="rId2" cstate="print">
            <a:grayscl/>
          </a:blip>
          <a:srcRect/>
          <a:stretch>
            <a:fillRect/>
          </a:stretch>
        </p:blipFill>
        <p:spPr bwMode="auto">
          <a:xfrm>
            <a:off x="0" y="1600200"/>
            <a:ext cx="1295400" cy="990600"/>
          </a:xfrm>
          <a:prstGeom prst="rect">
            <a:avLst/>
          </a:prstGeom>
          <a:noFill/>
        </p:spPr>
      </p:pic>
      <p:pic>
        <p:nvPicPr>
          <p:cNvPr id="7" name="Picture 6" descr="VetConnection.JPG"/>
          <p:cNvPicPr>
            <a:picLocks noChangeAspect="1"/>
          </p:cNvPicPr>
          <p:nvPr/>
        </p:nvPicPr>
        <p:blipFill>
          <a:blip r:embed="rId3" cstate="print">
            <a:clrChange>
              <a:clrFrom>
                <a:srgbClr val="FFFFFF"/>
              </a:clrFrom>
              <a:clrTo>
                <a:srgbClr val="FFFFFF">
                  <a:alpha val="0"/>
                </a:srgbClr>
              </a:clrTo>
            </a:clrChange>
            <a:lum bright="-30000"/>
          </a:blip>
          <a:stretch>
            <a:fillRect/>
          </a:stretch>
        </p:blipFill>
        <p:spPr>
          <a:xfrm>
            <a:off x="7086601" y="5638800"/>
            <a:ext cx="1746849" cy="92583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1" y="2743200"/>
            <a:ext cx="7123113" cy="2667000"/>
          </a:xfrm>
        </p:spPr>
        <p:txBody>
          <a:bodyPr>
            <a:normAutofit/>
          </a:bodyPr>
          <a:lstStyle/>
          <a:p>
            <a:r>
              <a:rPr lang="en-US" sz="2400" dirty="0" smtClean="0">
                <a:solidFill>
                  <a:schemeClr val="bg2">
                    <a:lumMod val="25000"/>
                  </a:schemeClr>
                </a:solidFill>
              </a:rPr>
              <a:t>    Expert Resources - Choices</a:t>
            </a:r>
          </a:p>
          <a:p>
            <a:r>
              <a:rPr lang="en-US" sz="2400" dirty="0" smtClean="0">
                <a:solidFill>
                  <a:schemeClr val="bg2">
                    <a:lumMod val="25000"/>
                  </a:schemeClr>
                </a:solidFill>
              </a:rPr>
              <a:t>    Reducing the Financial Burden </a:t>
            </a:r>
          </a:p>
          <a:p>
            <a:r>
              <a:rPr lang="en-US" sz="2400" dirty="0" smtClean="0">
                <a:solidFill>
                  <a:schemeClr val="bg2">
                    <a:lumMod val="25000"/>
                  </a:schemeClr>
                </a:solidFill>
              </a:rPr>
              <a:t>    Confidentiality / Peace of Mind</a:t>
            </a:r>
          </a:p>
          <a:p>
            <a:r>
              <a:rPr lang="en-US" sz="2400" dirty="0" smtClean="0">
                <a:solidFill>
                  <a:schemeClr val="bg2">
                    <a:lumMod val="25000"/>
                  </a:schemeClr>
                </a:solidFill>
              </a:rPr>
              <a:t>    Neighbors Helping Neighbors</a:t>
            </a:r>
          </a:p>
          <a:p>
            <a:r>
              <a:rPr lang="en-US" sz="2400" dirty="0" smtClean="0">
                <a:solidFill>
                  <a:schemeClr val="bg2">
                    <a:lumMod val="25000"/>
                  </a:schemeClr>
                </a:solidFill>
              </a:rPr>
              <a:t>    Veterans Give Back</a:t>
            </a:r>
            <a:endParaRPr lang="en-US" sz="2400" dirty="0">
              <a:solidFill>
                <a:schemeClr val="bg2">
                  <a:lumMod val="25000"/>
                </a:schemeClr>
              </a:solidFill>
            </a:endParaRPr>
          </a:p>
        </p:txBody>
      </p:sp>
      <p:sp>
        <p:nvSpPr>
          <p:cNvPr id="3" name="Title 2"/>
          <p:cNvSpPr>
            <a:spLocks noGrp="1"/>
          </p:cNvSpPr>
          <p:nvPr>
            <p:ph type="title"/>
          </p:nvPr>
        </p:nvSpPr>
        <p:spPr/>
        <p:txBody>
          <a:bodyPr>
            <a:normAutofit/>
          </a:bodyPr>
          <a:lstStyle/>
          <a:p>
            <a:r>
              <a:rPr lang="en-US" dirty="0" smtClean="0">
                <a:solidFill>
                  <a:schemeClr val="tx2">
                    <a:lumMod val="20000"/>
                    <a:lumOff val="80000"/>
                  </a:schemeClr>
                </a:solidFill>
                <a:latin typeface="Pristina" pitchFamily="66" charset="0"/>
              </a:rPr>
              <a:t>Why Community Support is Vital</a:t>
            </a:r>
            <a:endParaRPr lang="en-US" dirty="0">
              <a:solidFill>
                <a:schemeClr val="tx2">
                  <a:lumMod val="20000"/>
                  <a:lumOff val="80000"/>
                </a:schemeClr>
              </a:solidFill>
              <a:latin typeface="Pristina" pitchFamily="66" charset="0"/>
            </a:endParaRPr>
          </a:p>
        </p:txBody>
      </p:sp>
      <p:pic>
        <p:nvPicPr>
          <p:cNvPr id="4" name="Picture 13" descr="C:\Documents and Settings\eumble\Local Settings\Temporary Internet Files\Content.IE5\QSSM7P2B\MC910215919[1].jpg"/>
          <p:cNvPicPr>
            <a:picLocks noChangeAspect="1" noChangeArrowheads="1"/>
          </p:cNvPicPr>
          <p:nvPr/>
        </p:nvPicPr>
        <p:blipFill>
          <a:blip r:embed="rId2" cstate="print">
            <a:grayscl/>
          </a:blip>
          <a:srcRect/>
          <a:stretch>
            <a:fillRect/>
          </a:stretch>
        </p:blipFill>
        <p:spPr bwMode="auto">
          <a:xfrm>
            <a:off x="0" y="1600200"/>
            <a:ext cx="1295400" cy="990600"/>
          </a:xfrm>
          <a:prstGeom prst="rect">
            <a:avLst/>
          </a:prstGeom>
          <a:noFill/>
        </p:spPr>
      </p:pic>
      <p:sp>
        <p:nvSpPr>
          <p:cNvPr id="6" name="5-Point Star 5"/>
          <p:cNvSpPr/>
          <p:nvPr/>
        </p:nvSpPr>
        <p:spPr>
          <a:xfrm>
            <a:off x="1524000" y="28956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5-Point Star 6"/>
          <p:cNvSpPr/>
          <p:nvPr/>
        </p:nvSpPr>
        <p:spPr>
          <a:xfrm>
            <a:off x="1524000" y="33528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5-Point Star 7"/>
          <p:cNvSpPr/>
          <p:nvPr/>
        </p:nvSpPr>
        <p:spPr>
          <a:xfrm>
            <a:off x="1524000" y="38100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5-Point Star 8"/>
          <p:cNvSpPr/>
          <p:nvPr/>
        </p:nvSpPr>
        <p:spPr>
          <a:xfrm>
            <a:off x="1524000" y="47244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5-Point Star 9"/>
          <p:cNvSpPr/>
          <p:nvPr/>
        </p:nvSpPr>
        <p:spPr>
          <a:xfrm>
            <a:off x="1524000" y="42672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VetConnection.JPG"/>
          <p:cNvPicPr>
            <a:picLocks noChangeAspect="1"/>
          </p:cNvPicPr>
          <p:nvPr/>
        </p:nvPicPr>
        <p:blipFill>
          <a:blip r:embed="rId3" cstate="print">
            <a:clrChange>
              <a:clrFrom>
                <a:srgbClr val="FFFFFF"/>
              </a:clrFrom>
              <a:clrTo>
                <a:srgbClr val="FFFFFF">
                  <a:alpha val="0"/>
                </a:srgbClr>
              </a:clrTo>
            </a:clrChange>
            <a:lum bright="-30000"/>
          </a:blip>
          <a:stretch>
            <a:fillRect/>
          </a:stretch>
        </p:blipFill>
        <p:spPr>
          <a:xfrm>
            <a:off x="7086601" y="5638800"/>
            <a:ext cx="1746849" cy="92583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1" y="2743200"/>
            <a:ext cx="7123113" cy="3276600"/>
          </a:xfrm>
        </p:spPr>
        <p:txBody>
          <a:bodyPr>
            <a:normAutofit/>
          </a:bodyPr>
          <a:lstStyle/>
          <a:p>
            <a:r>
              <a:rPr lang="en-US" sz="2400" dirty="0" smtClean="0">
                <a:solidFill>
                  <a:schemeClr val="bg2">
                    <a:lumMod val="25000"/>
                  </a:schemeClr>
                </a:solidFill>
              </a:rPr>
              <a:t>    WVU</a:t>
            </a:r>
          </a:p>
          <a:p>
            <a:r>
              <a:rPr lang="en-US" sz="2400" dirty="0" smtClean="0">
                <a:solidFill>
                  <a:schemeClr val="bg2">
                    <a:lumMod val="25000"/>
                  </a:schemeClr>
                </a:solidFill>
              </a:rPr>
              <a:t>    Veterans Administration</a:t>
            </a:r>
          </a:p>
          <a:p>
            <a:r>
              <a:rPr lang="en-US" sz="2400" dirty="0" smtClean="0">
                <a:solidFill>
                  <a:schemeClr val="bg2">
                    <a:lumMod val="25000"/>
                  </a:schemeClr>
                </a:solidFill>
              </a:rPr>
              <a:t>    Local Businesses</a:t>
            </a:r>
          </a:p>
          <a:p>
            <a:r>
              <a:rPr lang="en-US" sz="2400" dirty="0" smtClean="0">
                <a:solidFill>
                  <a:schemeClr val="bg2">
                    <a:lumMod val="25000"/>
                  </a:schemeClr>
                </a:solidFill>
              </a:rPr>
              <a:t>    Workforce West Virginia</a:t>
            </a:r>
          </a:p>
          <a:p>
            <a:r>
              <a:rPr lang="en-US" sz="2400" dirty="0" smtClean="0">
                <a:solidFill>
                  <a:schemeClr val="bg2">
                    <a:lumMod val="25000"/>
                  </a:schemeClr>
                </a:solidFill>
              </a:rPr>
              <a:t>    Mountain Line Transit</a:t>
            </a:r>
          </a:p>
          <a:p>
            <a:r>
              <a:rPr lang="en-US" sz="2400" dirty="0" smtClean="0">
                <a:solidFill>
                  <a:schemeClr val="bg2">
                    <a:lumMod val="25000"/>
                  </a:schemeClr>
                </a:solidFill>
              </a:rPr>
              <a:t>    PACE Enterprises</a:t>
            </a:r>
          </a:p>
          <a:p>
            <a:r>
              <a:rPr lang="en-US" sz="2400" dirty="0" smtClean="0">
                <a:solidFill>
                  <a:schemeClr val="bg2">
                    <a:lumMod val="25000"/>
                  </a:schemeClr>
                </a:solidFill>
              </a:rPr>
              <a:t>    You</a:t>
            </a:r>
          </a:p>
          <a:p>
            <a:endParaRPr lang="en-US" sz="2400" dirty="0" smtClean="0">
              <a:solidFill>
                <a:schemeClr val="bg2">
                  <a:lumMod val="25000"/>
                </a:schemeClr>
              </a:solidFill>
            </a:endParaRPr>
          </a:p>
          <a:p>
            <a:endParaRPr lang="en-US" sz="2400" dirty="0" smtClean="0"/>
          </a:p>
          <a:p>
            <a:endParaRPr lang="en-US" sz="2400" dirty="0" smtClean="0"/>
          </a:p>
          <a:p>
            <a:endParaRPr lang="en-US" sz="2400" dirty="0"/>
          </a:p>
        </p:txBody>
      </p:sp>
      <p:sp>
        <p:nvSpPr>
          <p:cNvPr id="3" name="Title 2"/>
          <p:cNvSpPr>
            <a:spLocks noGrp="1"/>
          </p:cNvSpPr>
          <p:nvPr>
            <p:ph type="title"/>
          </p:nvPr>
        </p:nvSpPr>
        <p:spPr/>
        <p:txBody>
          <a:bodyPr/>
          <a:lstStyle/>
          <a:p>
            <a:r>
              <a:rPr lang="en-US" dirty="0" smtClean="0">
                <a:solidFill>
                  <a:schemeClr val="tx2">
                    <a:lumMod val="20000"/>
                    <a:lumOff val="80000"/>
                  </a:schemeClr>
                </a:solidFill>
                <a:latin typeface="Pristina" pitchFamily="66" charset="0"/>
              </a:rPr>
              <a:t>Partnership</a:t>
            </a:r>
            <a:endParaRPr lang="en-US" dirty="0">
              <a:solidFill>
                <a:schemeClr val="tx2">
                  <a:lumMod val="20000"/>
                  <a:lumOff val="80000"/>
                </a:schemeClr>
              </a:solidFill>
              <a:latin typeface="Pristina" pitchFamily="66" charset="0"/>
            </a:endParaRPr>
          </a:p>
        </p:txBody>
      </p:sp>
      <p:pic>
        <p:nvPicPr>
          <p:cNvPr id="4" name="Picture 13" descr="C:\Documents and Settings\eumble\Local Settings\Temporary Internet Files\Content.IE5\QSSM7P2B\MC910215919[1].jpg"/>
          <p:cNvPicPr>
            <a:picLocks noChangeAspect="1" noChangeArrowheads="1"/>
          </p:cNvPicPr>
          <p:nvPr/>
        </p:nvPicPr>
        <p:blipFill>
          <a:blip r:embed="rId2" cstate="print">
            <a:grayscl/>
          </a:blip>
          <a:srcRect/>
          <a:stretch>
            <a:fillRect/>
          </a:stretch>
        </p:blipFill>
        <p:spPr bwMode="auto">
          <a:xfrm>
            <a:off x="0" y="1600200"/>
            <a:ext cx="1295400" cy="990600"/>
          </a:xfrm>
          <a:prstGeom prst="rect">
            <a:avLst/>
          </a:prstGeom>
          <a:noFill/>
        </p:spPr>
      </p:pic>
      <p:sp>
        <p:nvSpPr>
          <p:cNvPr id="5" name="5-Point Star 4"/>
          <p:cNvSpPr/>
          <p:nvPr/>
        </p:nvSpPr>
        <p:spPr>
          <a:xfrm>
            <a:off x="1524000" y="28956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5-Point Star 5"/>
          <p:cNvSpPr/>
          <p:nvPr/>
        </p:nvSpPr>
        <p:spPr>
          <a:xfrm>
            <a:off x="1524000" y="33528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5-Point Star 6"/>
          <p:cNvSpPr/>
          <p:nvPr/>
        </p:nvSpPr>
        <p:spPr>
          <a:xfrm>
            <a:off x="1524000" y="38100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5-Point Star 7"/>
          <p:cNvSpPr/>
          <p:nvPr/>
        </p:nvSpPr>
        <p:spPr>
          <a:xfrm>
            <a:off x="1524000" y="42672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5-Point Star 8"/>
          <p:cNvSpPr/>
          <p:nvPr/>
        </p:nvSpPr>
        <p:spPr>
          <a:xfrm>
            <a:off x="1524000" y="47244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5-Point Star 9"/>
          <p:cNvSpPr/>
          <p:nvPr/>
        </p:nvSpPr>
        <p:spPr>
          <a:xfrm>
            <a:off x="1524000" y="51816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5-Point Star 10"/>
          <p:cNvSpPr/>
          <p:nvPr/>
        </p:nvSpPr>
        <p:spPr>
          <a:xfrm>
            <a:off x="1524000" y="56388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VetConnection.JPG"/>
          <p:cNvPicPr>
            <a:picLocks noChangeAspect="1"/>
          </p:cNvPicPr>
          <p:nvPr/>
        </p:nvPicPr>
        <p:blipFill>
          <a:blip r:embed="rId3" cstate="print">
            <a:clrChange>
              <a:clrFrom>
                <a:srgbClr val="FFFFFF"/>
              </a:clrFrom>
              <a:clrTo>
                <a:srgbClr val="FFFFFF">
                  <a:alpha val="0"/>
                </a:srgbClr>
              </a:clrTo>
            </a:clrChange>
            <a:lum bright="-30000"/>
          </a:blip>
          <a:stretch>
            <a:fillRect/>
          </a:stretch>
        </p:blipFill>
        <p:spPr>
          <a:xfrm>
            <a:off x="7086601" y="5638800"/>
            <a:ext cx="1746849" cy="92583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eumble\Local Settings\Temporary Internet Files\Content.IE5\QSSM7P2B\MC910215919[1].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762000" y="685800"/>
            <a:ext cx="7620000" cy="5105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itle 2"/>
          <p:cNvSpPr>
            <a:spLocks noGrp="1"/>
          </p:cNvSpPr>
          <p:nvPr>
            <p:ph type="ctrTitle"/>
          </p:nvPr>
        </p:nvSpPr>
        <p:spPr>
          <a:xfrm>
            <a:off x="990600" y="1143000"/>
            <a:ext cx="7315200" cy="2743200"/>
          </a:xfrm>
        </p:spPr>
        <p:txBody>
          <a:bodyPr/>
          <a:lstStyle/>
          <a:p>
            <a:pPr algn="ctr"/>
            <a:r>
              <a:rPr lang="en-US" dirty="0" smtClean="0">
                <a:solidFill>
                  <a:schemeClr val="tx1"/>
                </a:solidFill>
              </a:rPr>
              <a:t>The Value of a Veteran for Your Organization</a:t>
            </a:r>
            <a:endParaRPr lang="en-US" dirty="0">
              <a:solidFill>
                <a:schemeClr val="tx1"/>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Advantages of Hiring a Veteran</a:t>
            </a:r>
            <a:endParaRPr lang="en-US" dirty="0"/>
          </a:p>
        </p:txBody>
      </p:sp>
      <p:sp>
        <p:nvSpPr>
          <p:cNvPr id="5" name="Content Placeholder 4"/>
          <p:cNvSpPr>
            <a:spLocks noGrp="1"/>
          </p:cNvSpPr>
          <p:nvPr>
            <p:ph sz="quarter" idx="1"/>
          </p:nvPr>
        </p:nvSpPr>
        <p:spPr>
          <a:xfrm>
            <a:off x="228600" y="1524000"/>
            <a:ext cx="4267200" cy="5181600"/>
          </a:xfrm>
        </p:spPr>
        <p:txBody>
          <a:bodyPr>
            <a:noAutofit/>
          </a:bodyPr>
          <a:lstStyle/>
          <a:p>
            <a:r>
              <a:rPr lang="en-US" sz="1800" b="1" dirty="0" smtClean="0"/>
              <a:t>Strong Work Ethic: </a:t>
            </a:r>
            <a:r>
              <a:rPr lang="en-US" sz="1800" dirty="0" smtClean="0"/>
              <a:t>They are motivated, trainable, drug free and more reliable than most of the general populace.</a:t>
            </a:r>
          </a:p>
          <a:p>
            <a:r>
              <a:rPr lang="en-US" sz="1800" b="1" dirty="0" smtClean="0"/>
              <a:t>Promote Diversity: </a:t>
            </a:r>
            <a:r>
              <a:rPr lang="en-US" sz="1800" dirty="0" smtClean="0"/>
              <a:t>It is an effective way to further incorporate diversity. Veterans have lived and worked with a wide variety of people and cultures. </a:t>
            </a:r>
          </a:p>
          <a:p>
            <a:r>
              <a:rPr lang="en-US" sz="1800" b="1" dirty="0" smtClean="0"/>
              <a:t>Professional and technical training: </a:t>
            </a:r>
            <a:r>
              <a:rPr lang="en-US" sz="1800" dirty="0" smtClean="0"/>
              <a:t>Veterans go through a great amount of training in almost every occupation, technology is an important part of all military training. Employers can trust that veterans are trained well enough to work successfully within their organization.</a:t>
            </a:r>
          </a:p>
        </p:txBody>
      </p:sp>
      <p:sp>
        <p:nvSpPr>
          <p:cNvPr id="6" name="Content Placeholder 5"/>
          <p:cNvSpPr>
            <a:spLocks noGrp="1"/>
          </p:cNvSpPr>
          <p:nvPr>
            <p:ph sz="quarter" idx="2"/>
          </p:nvPr>
        </p:nvSpPr>
        <p:spPr>
          <a:xfrm>
            <a:off x="4572000" y="1600201"/>
            <a:ext cx="4343400" cy="5105399"/>
          </a:xfrm>
        </p:spPr>
        <p:txBody>
          <a:bodyPr>
            <a:noAutofit/>
          </a:bodyPr>
          <a:lstStyle/>
          <a:p>
            <a:r>
              <a:rPr lang="en-US" sz="1800" b="1" dirty="0" smtClean="0"/>
              <a:t>Discipline</a:t>
            </a:r>
            <a:r>
              <a:rPr lang="en-US" sz="1800" dirty="0" smtClean="0"/>
              <a:t>: People who have served in the military have been trained to work diligently for long hours in non-traditional environments. They often work in positions of intense stress and pressure, and must maintain their composure and focus. </a:t>
            </a:r>
          </a:p>
          <a:p>
            <a:r>
              <a:rPr lang="en-US" sz="1800" b="1" dirty="0" smtClean="0"/>
              <a:t>Flexibility: </a:t>
            </a:r>
            <a:r>
              <a:rPr lang="en-US" sz="1800" dirty="0" smtClean="0"/>
              <a:t> Military personal work within a tight budget, and learn to stretch limited resources. Their work schedules require them to work long hours, including evenings and weekends, often being away from their families for long periods of time, teaching them to be flexible and cooperative with their employer. </a:t>
            </a:r>
          </a:p>
          <a:p>
            <a:endParaRPr lang="en-US" sz="1800" dirty="0" smtClean="0"/>
          </a:p>
          <a:p>
            <a:pPr>
              <a:buNone/>
            </a:pP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endParaRPr lang="en-US" sz="1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40">
      <a:dk1>
        <a:sysClr val="windowText" lastClr="000000"/>
      </a:dk1>
      <a:lt1>
        <a:sysClr val="window" lastClr="FFFFFF"/>
      </a:lt1>
      <a:dk2>
        <a:srgbClr val="696464"/>
      </a:dk2>
      <a:lt2>
        <a:srgbClr val="E9E5DC"/>
      </a:lt2>
      <a:accent1>
        <a:srgbClr val="1C3972"/>
      </a:accent1>
      <a:accent2>
        <a:srgbClr val="990000"/>
      </a:accent2>
      <a:accent3>
        <a:srgbClr val="A28E6A"/>
      </a:accent3>
      <a:accent4>
        <a:srgbClr val="956251"/>
      </a:accent4>
      <a:accent5>
        <a:srgbClr val="918485"/>
      </a:accent5>
      <a:accent6>
        <a:srgbClr val="855D5D"/>
      </a:accent6>
      <a:hlink>
        <a:srgbClr val="CC9900"/>
      </a:hlink>
      <a:folHlink>
        <a:srgbClr val="96A9A9"/>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1084</TotalTime>
  <Words>900</Words>
  <Application>Microsoft Office PowerPoint</Application>
  <PresentationFormat>On-screen Show (4:3)</PresentationFormat>
  <Paragraphs>92</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Median</vt:lpstr>
      <vt:lpstr>Document</vt:lpstr>
      <vt:lpstr>Slide 1</vt:lpstr>
      <vt:lpstr>VET Connection</vt:lpstr>
      <vt:lpstr>Admiral Mike Mullen</vt:lpstr>
      <vt:lpstr>Admiral Mullen’s Challenge</vt:lpstr>
      <vt:lpstr>The Mission</vt:lpstr>
      <vt:lpstr>Why Community Support is Vital</vt:lpstr>
      <vt:lpstr>Partnership</vt:lpstr>
      <vt:lpstr>The Value of a Veteran for Your Organization</vt:lpstr>
      <vt:lpstr>Advantages of Hiring a Veteran</vt:lpstr>
      <vt:lpstr>Advantages of Hiring a Veteran</vt:lpstr>
      <vt:lpstr>Challenges That a Veteran Faces</vt:lpstr>
      <vt:lpstr>Possible Solutions</vt:lpstr>
      <vt:lpstr>Understanding the Education, Experience, And Skill Sets of a Veteran</vt:lpstr>
      <vt:lpstr>Military Staff</vt:lpstr>
      <vt:lpstr>Continental Staff System</vt:lpstr>
      <vt:lpstr>Continental Staff System</vt:lpstr>
      <vt:lpstr>Continental Staff System</vt:lpstr>
      <vt:lpstr>Hierarchy of Modern Armies</vt:lpstr>
      <vt:lpstr>Hierarchy of Modern Armies</vt:lpstr>
      <vt:lpstr>Resume examples</vt:lpstr>
      <vt:lpstr>Slide 21</vt:lpstr>
      <vt:lpstr>Slide 22</vt:lpstr>
      <vt:lpstr>Slide 23</vt:lpstr>
      <vt:lpstr>Slide 24</vt:lpstr>
      <vt:lpstr>Available Resources</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Emily Umble</dc:creator>
  <cp:lastModifiedBy> </cp:lastModifiedBy>
  <cp:revision>112</cp:revision>
  <dcterms:created xsi:type="dcterms:W3CDTF">2011-03-15T13:40:47Z</dcterms:created>
  <dcterms:modified xsi:type="dcterms:W3CDTF">2011-06-14T15:59:55Z</dcterms:modified>
</cp:coreProperties>
</file>